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7"/>
  </p:normalViewPr>
  <p:slideViewPr>
    <p:cSldViewPr snapToGrid="0" snapToObjects="1">
      <p:cViewPr varScale="1">
        <p:scale>
          <a:sx n="95" d="100"/>
          <a:sy n="95" d="100"/>
        </p:scale>
        <p:origin x="20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0FC4FB-E486-4089-86E9-4435A822FEB8}" type="datetimeFigureOut">
              <a:rPr lang="en-US" smtClean="0"/>
              <a:t>1/12/2024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AB4A0E-53D7-4EA8-B803-B4A612FB66C9}" type="slidenum">
              <a:rPr lang="en-US" smtClean="0"/>
              <a:t>‹#›</a:t>
            </a:fld>
            <a:endParaRPr lang="en-US"/>
          </a:p>
        </p:txBody>
      </p:sp>
    </p:spTree>
    <p:extLst>
      <p:ext uri="{BB962C8B-B14F-4D97-AF65-F5344CB8AC3E}">
        <p14:creationId xmlns:p14="http://schemas.microsoft.com/office/powerpoint/2010/main" val="2582812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1. Distribution of mean annual incidence cases between 2011-2020. This set of figures aim to show the distributions of mean annual cholera incidence cases in Africa across two modeling time periods (2011-2015 and 2016-2020), as well as the distributions of cholera incidence cases across different WHO regions in Africa.</a:t>
            </a:r>
          </a:p>
          <a:p>
            <a:pPr marL="0" lvl="0" indent="0">
              <a:buNone/>
            </a:pPr>
            <a:endParaRPr/>
          </a:p>
          <a:p>
            <a:pPr lvl="1">
              <a:buAutoNum type="alphaUcParenR"/>
            </a:pPr>
            <a:r>
              <a:t>Panel A shows the distributions of mean annual incidence cases (mean suspected cholera cases per year) in Africa from 2011-2015 (left) and 2016-2020 (right). Areas in grey have a mean of less than 1 case per year. Blue shaded areas represent large lakes in Africa.</a:t>
            </a:r>
          </a:p>
          <a:p>
            <a:pPr marL="0" lvl="0" indent="0">
              <a:buNone/>
            </a:pPr>
            <a:endParaRPr/>
          </a:p>
          <a:p>
            <a:pPr lvl="1">
              <a:buAutoNum type="alphaUcParenR"/>
            </a:pPr>
            <a:r>
              <a:t>Panel B shows the mean annual cholera incidence (cases per year) across 2011-2015 and 2016-2020 by different African regions, including Western Africa (blue), Central Africa (orange), Eastern Africa (pink) and Southern Africa (green). The error bars represent the 95% prediction interval (uncertainty) at the continent-wide mean annual cholera incidence cases.</a:t>
            </a:r>
          </a:p>
        </p:txBody>
      </p:sp>
      <p:sp>
        <p:nvSpPr>
          <p:cNvPr id="4" name="Slide Number Placeholder 3"/>
          <p:cNvSpPr>
            <a:spLocks noGrp="1"/>
          </p:cNvSpPr>
          <p:nvPr>
            <p:ph type="sldNum" sz="quarter" idx="10"/>
          </p:nvPr>
        </p:nvSpPr>
        <p:spPr/>
        <p:txBody>
          <a:bodyPr/>
          <a:lstStyle/>
          <a:p>
            <a:fld id="{44AB4A0E-53D7-4EA8-B803-B4A612FB66C9}" type="slidenum">
              <a:rPr lang="en-US"/>
              <a:t>8</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Table 1. Number of people at the second administrative level in Zambia living in different cholera risk categories per time period. This table summarizes the data in Figure 9 which aims to show the population (millions) living in each incidence risk category (incidence cases per 100,000 population). The color represents different time periods (2011-2015 (red) and 2016-2020 (blue)).</a:t>
            </a:r>
          </a:p>
        </p:txBody>
      </p:sp>
      <p:sp>
        <p:nvSpPr>
          <p:cNvPr id="4" name="Slide Number Placeholder 3"/>
          <p:cNvSpPr>
            <a:spLocks noGrp="1"/>
          </p:cNvSpPr>
          <p:nvPr>
            <p:ph type="sldNum" sz="quarter" idx="10"/>
          </p:nvPr>
        </p:nvSpPr>
        <p:spPr/>
        <p:txBody>
          <a:bodyPr/>
          <a:lstStyle/>
          <a:p>
            <a:fld id="{44AB4A0E-53D7-4EA8-B803-B4A612FB66C9}" type="slidenum">
              <a:rPr lang="en-US"/>
              <a:t>18</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10. Stability of risk classification in Zambia across 2011-2010 This set of figures aim to show the stability of cholera risk classification of the second-level administrative districts across 2011-2015 and 2016-2020 in Zambia. There are four cholera risk categories, including “High-both” (districts were assigned to a high risk category of &gt;10 per 100,000 in both periods), “High-either” (districts were assigned to a high risk category of &gt;10 per 100,000 in exactly one period), “Low-both” (districts were assigned to a low risk category of &lt;1 per 100,000 in both periods), and “Mix” (districts had a moderate risk category of &gt;1 and &lt;10 per 100,000 in both periods or a moderate and low risk category in one period each). The color shows the stability of cholera risk category for districts where we have high confidence in assigning them into high or low risk incidence rate categories across 2011-2015 and 2016-2020 periods. The names of first-level administrative units are also shown in the maps.</a:t>
            </a:r>
          </a:p>
        </p:txBody>
      </p:sp>
      <p:sp>
        <p:nvSpPr>
          <p:cNvPr id="4" name="Slide Number Placeholder 3"/>
          <p:cNvSpPr>
            <a:spLocks noGrp="1"/>
          </p:cNvSpPr>
          <p:nvPr>
            <p:ph type="sldNum" sz="quarter" idx="10"/>
          </p:nvPr>
        </p:nvSpPr>
        <p:spPr/>
        <p:txBody>
          <a:bodyPr/>
          <a:lstStyle/>
          <a:p>
            <a:fld id="{44AB4A0E-53D7-4EA8-B803-B4A612FB66C9}" type="slidenum">
              <a:rPr lang="en-US"/>
              <a:t>19</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11. Data coverage map across 2011-2015 to 2016-2020 in Zambia.</a:t>
            </a:r>
          </a:p>
          <a:p>
            <a:pPr marL="0" lvl="0" indent="0">
              <a:buNone/>
            </a:pPr>
            <a:endParaRPr/>
          </a:p>
          <a:p>
            <a:pPr marL="0" lvl="0" indent="0">
              <a:buNone/>
            </a:pPr>
            <a:r>
              <a:t>These figures show the smallest administrative level (color) where at least one observation was reported in 2011-2015 (left) and 2016-2020 (right).</a:t>
            </a:r>
          </a:p>
        </p:txBody>
      </p:sp>
      <p:sp>
        <p:nvSpPr>
          <p:cNvPr id="4" name="Slide Number Placeholder 3"/>
          <p:cNvSpPr>
            <a:spLocks noGrp="1"/>
          </p:cNvSpPr>
          <p:nvPr>
            <p:ph type="sldNum" sz="quarter" idx="10"/>
          </p:nvPr>
        </p:nvSpPr>
        <p:spPr/>
        <p:txBody>
          <a:bodyPr/>
          <a:lstStyle/>
          <a:p>
            <a:fld id="{44AB4A0E-53D7-4EA8-B803-B4A612FB66C9}" type="slidenum">
              <a:rPr lang="en-US"/>
              <a:t>21</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Table 2. Number of data points by year for Zambia This table summarizes the number of data points (observations) for each year covered by national, first-level administrative units and second-level administrative units.</a:t>
            </a:r>
          </a:p>
        </p:txBody>
      </p:sp>
      <p:sp>
        <p:nvSpPr>
          <p:cNvPr id="4" name="Slide Number Placeholder 3"/>
          <p:cNvSpPr>
            <a:spLocks noGrp="1"/>
          </p:cNvSpPr>
          <p:nvPr>
            <p:ph type="sldNum" sz="quarter" idx="10"/>
          </p:nvPr>
        </p:nvSpPr>
        <p:spPr/>
        <p:txBody>
          <a:bodyPr/>
          <a:lstStyle/>
          <a:p>
            <a:fld id="{44AB4A0E-53D7-4EA8-B803-B4A612FB66C9}" type="slidenum">
              <a:rPr lang="en-US"/>
              <a:t>22</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12. Observed cases versus modeled cases across 2011-2015 and 2016-2020.</a:t>
            </a:r>
          </a:p>
          <a:p>
            <a:pPr marL="0" lvl="0" indent="0">
              <a:buNone/>
            </a:pPr>
            <a:endParaRPr/>
          </a:p>
          <a:p>
            <a:pPr marL="0" lvl="0" indent="0">
              <a:buNone/>
            </a:pPr>
            <a:r>
              <a:t>Model validation for full (not time-censored) observations at the country, admin 1, and admin 2 level for the two periods on the log scale. Modeled case estimates show the mean (point) and 95% prediction interval (line). The model fits the data well if the prediction interval crosses the one-to-one diagonal line for 95% of the observations.”</a:t>
            </a:r>
          </a:p>
        </p:txBody>
      </p:sp>
      <p:sp>
        <p:nvSpPr>
          <p:cNvPr id="4" name="Slide Number Placeholder 3"/>
          <p:cNvSpPr>
            <a:spLocks noGrp="1"/>
          </p:cNvSpPr>
          <p:nvPr>
            <p:ph type="sldNum" sz="quarter" idx="10"/>
          </p:nvPr>
        </p:nvSpPr>
        <p:spPr/>
        <p:txBody>
          <a:bodyPr/>
          <a:lstStyle/>
          <a:p>
            <a:fld id="{44AB4A0E-53D7-4EA8-B803-B4A612FB66C9}" type="slidenum">
              <a:rPr lang="en-US"/>
              <a:t>24</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2. Changes in mean annual incidence rate (cases per 100,000 per year) This set of figures aim to show the changes of mean annual incidence rate (mean suspected cholera cases per 100,000 per year) between 2011-2015 and 2016-2020 at the country and second-administrative levels.</a:t>
            </a:r>
          </a:p>
          <a:p>
            <a:pPr marL="0" lvl="0" indent="0">
              <a:buNone/>
            </a:pPr>
            <a:endParaRPr/>
          </a:p>
          <a:p>
            <a:pPr lvl="1">
              <a:buAutoNum type="alphaUcParenR"/>
            </a:pPr>
            <a:r>
              <a:t>Panel A shows a scatterplot whose y-axis is the mean annual incidence rates in 2016-2020 and x-axis is the mean annual incidence rates in 2011-2015 by country (three-letter ISO country code), region(Western Africa (blue), Central Africa (orange), Eastern Africa (pink) and Southern Africa (green)) and continent (labeled as “SSA”).</a:t>
            </a:r>
          </a:p>
          <a:p>
            <a:pPr marL="0" lvl="0" indent="0">
              <a:buNone/>
            </a:pPr>
            <a:endParaRPr/>
          </a:p>
          <a:p>
            <a:pPr lvl="1">
              <a:buAutoNum type="alphaUcParenR"/>
            </a:pPr>
            <a:r>
              <a:t>Panel B shows the ratio of mean annual incidence rates in 2016-2020 relative to 2011-2015. Areas filled with red had higher mean rates in 2016-2020 compared to 2011-2015, and areas filled with blue had lower mean rates in 2016-2020 compared to 2011-2015. Areas filled with white had similar mean rates in 2016-2020 and 2011-2015. Areas outlined in red or blue showed statistically significant increases (red) or decreases (blue) of mean rates in 2016-2020 relative to 2011-2015. Areas outlined in grey represent non-significant differences.</a:t>
            </a:r>
          </a:p>
        </p:txBody>
      </p:sp>
      <p:sp>
        <p:nvSpPr>
          <p:cNvPr id="4" name="Slide Number Placeholder 3"/>
          <p:cNvSpPr>
            <a:spLocks noGrp="1"/>
          </p:cNvSpPr>
          <p:nvPr>
            <p:ph type="sldNum" sz="quarter" idx="10"/>
          </p:nvPr>
        </p:nvSpPr>
        <p:spPr/>
        <p:txBody>
          <a:bodyPr/>
          <a:lstStyle/>
          <a:p>
            <a:fld id="{44AB4A0E-53D7-4EA8-B803-B4A612FB66C9}" type="slidenum">
              <a:rPr lang="en-US"/>
              <a:t>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3. Population at risk, 2016-2020. This set of figures aim to show the population (number of people) living in areas according to incidence rate risk categories in 2016-2020 by region, and second-level administrative unit. There are six incidence rate risk categories from low to high risk, including &lt;1 person per 100,000 population, 1-10 people per 100,000 population, 10-20 people per 100,000 population, 20-50 per 100,000 population, 50-100 per 100,000 population, and &gt;100 per 100,000 population.</a:t>
            </a:r>
          </a:p>
          <a:p>
            <a:pPr marL="0" lvl="0" indent="0">
              <a:buNone/>
            </a:pPr>
            <a:endParaRPr/>
          </a:p>
          <a:p>
            <a:pPr lvl="1">
              <a:buAutoNum type="alphaUcParenR"/>
            </a:pPr>
            <a:r>
              <a:t>Panel A shows the population living in the second-level administrative districts, where we have high confidence that at least 10% of the population or &gt;100,000 people in 2020 are living in grid cells at or above a 2016-2020 mean annual incidence rate indicated by the risk category color (e.g., &gt;100 per 100,000 population, &gt;50-100 per 100,000 population, &gt;20-50 per 100,000 population, etc). Different colors represent different African regions.</a:t>
            </a:r>
          </a:p>
          <a:p>
            <a:pPr marL="0" lvl="0" indent="0">
              <a:buNone/>
            </a:pPr>
            <a:endParaRPr/>
          </a:p>
          <a:p>
            <a:pPr lvl="1">
              <a:buAutoNum type="alphaUcParenR"/>
            </a:pPr>
            <a:r>
              <a:t>Panel B shows the distribution of district-level population living in a given incidence risk category across Africa. Regional population distributions are indicated by different colors. A district (administrative 2 level unit) sample was assigned to a given risk category if at least 10% of the population or &gt;100,000 people in 2020 were living in grid cells with a 2016-2020 mean annual incidence rate indicated by the risk category label.</a:t>
            </a:r>
          </a:p>
        </p:txBody>
      </p:sp>
      <p:sp>
        <p:nvSpPr>
          <p:cNvPr id="4" name="Slide Number Placeholder 3"/>
          <p:cNvSpPr>
            <a:spLocks noGrp="1"/>
          </p:cNvSpPr>
          <p:nvPr>
            <p:ph type="sldNum" sz="quarter" idx="10"/>
          </p:nvPr>
        </p:nvSpPr>
        <p:spPr/>
        <p:txBody>
          <a:bodyPr/>
          <a:lstStyle/>
          <a:p>
            <a:fld id="{44AB4A0E-53D7-4EA8-B803-B4A612FB66C9}" type="slidenum">
              <a:rPr lang="en-US"/>
              <a:t>10</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4. Stability of risk classification in Africa across 2011-2010 This set of figures aim to show the stability of cholera risk classification of the second-level administrative districts across 2011-2015 and 2016-2020. There are four cholera risk categories, including “High-both” (districts were assigned to a high risk category of &gt;10 per 100,000 in both periods), “High-either” (districts were assigned to a high risk category of &gt;10 per 100,000 in exactly one period), “Low-both” (districts were assigned to a low risk category of &lt;1 per 100,000 in both periods), and “Mix” (districts had a moderate risk category of &gt;1 and &lt;10 per 100,000 in both periods or a moderate and low risk category in one period each).</a:t>
            </a:r>
          </a:p>
          <a:p>
            <a:pPr marL="0" lvl="0" indent="0">
              <a:buNone/>
            </a:pPr>
            <a:endParaRPr/>
          </a:p>
          <a:p>
            <a:pPr lvl="1">
              <a:buAutoNum type="alphaUcParenR"/>
            </a:pPr>
            <a:r>
              <a:t>Panel A shows the stability of cholera risk category for districts where we have high confidence in assigning them into high or low risk incidence rate categories across 2011-2015 and 2016-2020 periods.</a:t>
            </a:r>
          </a:p>
          <a:p>
            <a:pPr marL="0" lvl="0" indent="0">
              <a:buNone/>
            </a:pPr>
            <a:endParaRPr/>
          </a:p>
          <a:p>
            <a:pPr lvl="1">
              <a:buAutoNum type="alphaUcParenR"/>
            </a:pPr>
            <a:r>
              <a:t>Panel B shows the 2020 population living in second-level administrative districts in a given high confidence stability category across 2011-2015 and 2016-2020 periods.</a:t>
            </a:r>
          </a:p>
        </p:txBody>
      </p:sp>
      <p:sp>
        <p:nvSpPr>
          <p:cNvPr id="4" name="Slide Number Placeholder 3"/>
          <p:cNvSpPr>
            <a:spLocks noGrp="1"/>
          </p:cNvSpPr>
          <p:nvPr>
            <p:ph type="sldNum" sz="quarter" idx="10"/>
          </p:nvPr>
        </p:nvSpPr>
        <p:spPr/>
        <p:txBody>
          <a:bodyPr/>
          <a:lstStyle/>
          <a:p>
            <a:fld id="{44AB4A0E-53D7-4EA8-B803-B4A612FB66C9}" type="slidenum">
              <a:rPr lang="en-US"/>
              <a:t>11</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5. Distribution of mean annual incidence cases in Zambia between 2011-2020. This set of figures aim to show the distributions of mean annual cholera incidence cases in Zambia across two modeling time periods (2011-2015 (left) and 2016-2020 (right)).</a:t>
            </a:r>
          </a:p>
        </p:txBody>
      </p:sp>
      <p:sp>
        <p:nvSpPr>
          <p:cNvPr id="4" name="Slide Number Placeholder 3"/>
          <p:cNvSpPr>
            <a:spLocks noGrp="1"/>
          </p:cNvSpPr>
          <p:nvPr>
            <p:ph type="sldNum" sz="quarter" idx="10"/>
          </p:nvPr>
        </p:nvSpPr>
        <p:spPr/>
        <p:txBody>
          <a:bodyPr/>
          <a:lstStyle/>
          <a:p>
            <a:fld id="{44AB4A0E-53D7-4EA8-B803-B4A612FB66C9}" type="slidenum">
              <a:rPr lang="en-US"/>
              <a:t>13</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6. Changes in mean annual incidence rate (cases per 100,000 per year) in Zambia This figure aims to show the changes of mean annual incidence rate (mean suspected cholera cases per 100,000 per year) between 2011-2015 and 2016-2020 at second-administrative levels in Zambia.</a:t>
            </a:r>
          </a:p>
          <a:p>
            <a:pPr marL="0" lvl="0" indent="0">
              <a:buNone/>
            </a:pPr>
            <a:endParaRPr/>
          </a:p>
          <a:p>
            <a:pPr marL="0" lvl="0" indent="0">
              <a:buNone/>
            </a:pPr>
            <a:r>
              <a:t>The colors represent the ratio of mean annual incidence rates in 2016-2020 relative to 2011-2015 in Zambia. Areas filled with red had higher mean rates in 2016-2020 compared to 2011-2015, and areas filled with blue had lower mean rates in 2016-2020 compared to 2011-2015. Areas filled with white had similar mean rates in 2016-2020 and 2011-2015. Areas outlined in red or blue showed statistically significant increases (red) or decreases (blue) of mean rates in 2016-2020 relative to 2011-2015. Areas outlined in grey represent non-significant differences.</a:t>
            </a:r>
          </a:p>
        </p:txBody>
      </p:sp>
      <p:sp>
        <p:nvSpPr>
          <p:cNvPr id="4" name="Slide Number Placeholder 3"/>
          <p:cNvSpPr>
            <a:spLocks noGrp="1"/>
          </p:cNvSpPr>
          <p:nvPr>
            <p:ph type="sldNum" sz="quarter" idx="10"/>
          </p:nvPr>
        </p:nvSpPr>
        <p:spPr/>
        <p:txBody>
          <a:bodyPr/>
          <a:lstStyle/>
          <a:p>
            <a:fld id="{44AB4A0E-53D7-4EA8-B803-B4A612FB66C9}" type="slidenum">
              <a:rPr lang="en-US"/>
              <a:t>14</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7. Changes in mean annual incidence rate (cases per 100,000 per year) in Zambia This set of figures aim to show the changes of mean annual incidence rate (mean suspected cholera cases per 100,000 per year) between 2011-2015 and 2016-2020 at the country and first-administrative levels. The country labels are highlighted in blue across both figures.</a:t>
            </a:r>
          </a:p>
          <a:p>
            <a:pPr marL="0" lvl="0" indent="0">
              <a:buNone/>
            </a:pPr>
            <a:endParaRPr/>
          </a:p>
          <a:p>
            <a:pPr marL="0" lvl="0" indent="0">
              <a:buNone/>
            </a:pPr>
            <a:r>
              <a:t>The left figure shows a scatterplot whose y-axis is the mean annual incidence rates in 2016-2020 and x-axis is the mean annual incidence rates in 2011-2015 by first-administrative units, and country in Zambia.</a:t>
            </a:r>
          </a:p>
          <a:p>
            <a:pPr marL="0" lvl="0" indent="0">
              <a:buNone/>
            </a:pPr>
            <a:endParaRPr/>
          </a:p>
          <a:p>
            <a:pPr marL="0" lvl="0" indent="0">
              <a:buNone/>
            </a:pPr>
            <a:r>
              <a:t>The right figure is the same as panel A in Figure 2, showing the change of mean annual incidence rate across 2011-2015 and 2016-2020 at the country, region and continent levels.</a:t>
            </a:r>
          </a:p>
        </p:txBody>
      </p:sp>
      <p:sp>
        <p:nvSpPr>
          <p:cNvPr id="4" name="Slide Number Placeholder 3"/>
          <p:cNvSpPr>
            <a:spLocks noGrp="1"/>
          </p:cNvSpPr>
          <p:nvPr>
            <p:ph type="sldNum" sz="quarter" idx="10"/>
          </p:nvPr>
        </p:nvSpPr>
        <p:spPr/>
        <p:txBody>
          <a:bodyPr/>
          <a:lstStyle/>
          <a:p>
            <a:fld id="{44AB4A0E-53D7-4EA8-B803-B4A612FB66C9}" type="slidenum">
              <a:rPr lang="en-US"/>
              <a:t>15</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8. Population at risk, 2016-2020, in Zambia. This set of figures aim to show the population (number of people) living in areas according to incidence rate risk categories in 2016-2020 by second-level administrative unit. There are six incidence rate risk categories from low to high risk, including &lt;1 person per 100,000 population, 1-10 people per 100,000 population, 10-20 people per 100,000 population, 20-50 per 100,000 population, 50-100 per 100,000 population, and &gt;100 per 100,000 population.</a:t>
            </a:r>
          </a:p>
          <a:p>
            <a:pPr marL="0" lvl="0" indent="0">
              <a:buNone/>
            </a:pPr>
            <a:endParaRPr/>
          </a:p>
          <a:p>
            <a:pPr marL="0" lvl="0" indent="0">
              <a:buNone/>
            </a:pPr>
            <a:r>
              <a:t>The left and right figure shows the distribution of second-level administrative district population living in a given incidence risk category acrossZambia in 2011-2015 and 2016-2020 respectively. A district (second-level administrative unit) sample was assigned to a given risk category if at least 10% of the population or &gt;100,000 people in 2020 were living in grid cells with a 2016-2020 mean annual incidence rate indicated by the risk category label. The names of first-level administrative units are also shown in the maps.</a:t>
            </a:r>
          </a:p>
        </p:txBody>
      </p:sp>
      <p:sp>
        <p:nvSpPr>
          <p:cNvPr id="4" name="Slide Number Placeholder 3"/>
          <p:cNvSpPr>
            <a:spLocks noGrp="1"/>
          </p:cNvSpPr>
          <p:nvPr>
            <p:ph type="sldNum" sz="quarter" idx="10"/>
          </p:nvPr>
        </p:nvSpPr>
        <p:spPr/>
        <p:txBody>
          <a:bodyPr/>
          <a:lstStyle/>
          <a:p>
            <a:fld id="{44AB4A0E-53D7-4EA8-B803-B4A612FB66C9}" type="slidenum">
              <a:rPr lang="en-US"/>
              <a:t>16</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Figure 9. Population by incidence risk category and time perio in Zambia. This figures aims to show the population (millions) living in each incidence risk category (incidence cases per 100,000 population). The color represents different time periods (2011-2015 (red) and 2016-2020 (blue)).</a:t>
            </a:r>
          </a:p>
        </p:txBody>
      </p:sp>
      <p:sp>
        <p:nvSpPr>
          <p:cNvPr id="4" name="Slide Number Placeholder 3"/>
          <p:cNvSpPr>
            <a:spLocks noGrp="1"/>
          </p:cNvSpPr>
          <p:nvPr>
            <p:ph type="sldNum" sz="quarter" idx="10"/>
          </p:nvPr>
        </p:nvSpPr>
        <p:spPr/>
        <p:txBody>
          <a:bodyPr/>
          <a:lstStyle/>
          <a:p>
            <a:fld id="{44AB4A0E-53D7-4EA8-B803-B4A612FB66C9}" type="slidenum">
              <a:rPr lang="en-US"/>
              <a:t>17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4800" b="0">
                <a:latin typeface="+mn-lt"/>
              </a:defRPr>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3000" b="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CBD124-20B6-4286-8181-3828A1484556}" type="datetime5">
              <a:rPr lang="en-US" smtClean="0"/>
              <a:t>12-Jan-24</a:t>
            </a:fld>
            <a:endParaRPr lang="en-US"/>
          </a:p>
        </p:txBody>
      </p:sp>
      <p:sp>
        <p:nvSpPr>
          <p:cNvPr id="5" name="Footer Placeholder 4"/>
          <p:cNvSpPr>
            <a:spLocks noGrp="1"/>
          </p:cNvSpPr>
          <p:nvPr>
            <p:ph type="ftr" sz="quarter" idx="11"/>
          </p:nvPr>
        </p:nvSpPr>
        <p:spPr/>
        <p:txBody>
          <a:bodyPr/>
          <a:lstStyle/>
          <a:p>
            <a:r>
              <a:rPr lang="en-US"/>
              <a:t>Infectious Disease Dynamics Group at Johns Hopkins University</a:t>
            </a:r>
            <a:endParaRPr lang="en-US" dirty="0"/>
          </a:p>
        </p:txBody>
      </p:sp>
      <p:sp>
        <p:nvSpPr>
          <p:cNvPr id="6" name="Slide Number Placeholder 5"/>
          <p:cNvSpPr>
            <a:spLocks noGrp="1"/>
          </p:cNvSpPr>
          <p:nvPr>
            <p:ph type="sldNum" sz="quarter" idx="12"/>
          </p:nvPr>
        </p:nvSpPr>
        <p:spPr/>
        <p:txBody>
          <a:bodyPr/>
          <a:lstStyle/>
          <a:p>
            <a:fld id="{97F1D342-7E94-B940-8CBF-58B8D8706FB5}" type="slidenum">
              <a:rPr lang="en-US" smtClean="0"/>
              <a:t>‹#›</a:t>
            </a:fld>
            <a:endParaRPr lang="en-US" dirty="0"/>
          </a:p>
        </p:txBody>
      </p:sp>
    </p:spTree>
    <p:extLst>
      <p:ext uri="{BB962C8B-B14F-4D97-AF65-F5344CB8AC3E}">
        <p14:creationId xmlns:p14="http://schemas.microsoft.com/office/powerpoint/2010/main" val="4178270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normAutofit/>
          </a:bodyPr>
          <a:lstStyle>
            <a:lvl1pPr>
              <a:defRPr sz="32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0EB808F-19AE-E3E7-FB48-D06E13ECE373}"/>
              </a:ext>
            </a:extLst>
          </p:cNvPr>
          <p:cNvSpPr>
            <a:spLocks noGrp="1"/>
          </p:cNvSpPr>
          <p:nvPr>
            <p:ph type="dt" sz="half" idx="10"/>
          </p:nvPr>
        </p:nvSpPr>
        <p:spPr/>
        <p:txBody>
          <a:bodyPr/>
          <a:lstStyle/>
          <a:p>
            <a:fld id="{FAAF4631-BABF-412B-B52D-C79499710B48}" type="datetime5">
              <a:rPr lang="en-US" smtClean="0"/>
              <a:t>12-Jan-24</a:t>
            </a:fld>
            <a:endParaRPr lang="en-US"/>
          </a:p>
        </p:txBody>
      </p:sp>
      <p:sp>
        <p:nvSpPr>
          <p:cNvPr id="4" name="Footer Placeholder 3">
            <a:extLst>
              <a:ext uri="{FF2B5EF4-FFF2-40B4-BE49-F238E27FC236}">
                <a16:creationId xmlns:a16="http://schemas.microsoft.com/office/drawing/2014/main" id="{AC3F3A65-0738-41CC-4C4F-08DE092D8F4C}"/>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EBF084E6-43C2-B539-A3B0-5DD3645A4FB4}"/>
              </a:ext>
            </a:extLst>
          </p:cNvPr>
          <p:cNvSpPr>
            <a:spLocks noGrp="1"/>
          </p:cNvSpPr>
          <p:nvPr>
            <p:ph type="sldNum" sz="quarter" idx="12"/>
          </p:nvPr>
        </p:nvSpPr>
        <p:spPr/>
        <p:txBody>
          <a:bodyPr/>
          <a:lstStyle/>
          <a:p>
            <a:fld id="{97F1D342-7E94-B940-8CBF-58B8D8706FB5}" type="slidenum">
              <a:rPr lang="en-US" smtClean="0"/>
              <a:t>‹#›</a:t>
            </a:fld>
            <a:endParaRPr lang="en-US"/>
          </a:p>
        </p:txBody>
      </p:sp>
      <p:sp>
        <p:nvSpPr>
          <p:cNvPr id="6" name="Content Placeholder 2">
            <a:extLst>
              <a:ext uri="{FF2B5EF4-FFF2-40B4-BE49-F238E27FC236}">
                <a16:creationId xmlns:a16="http://schemas.microsoft.com/office/drawing/2014/main" id="{BCF1750F-4F1B-8932-4941-7D27FE52F341}"/>
              </a:ext>
            </a:extLst>
          </p:cNvPr>
          <p:cNvSpPr>
            <a:spLocks noGrp="1"/>
          </p:cNvSpPr>
          <p:nvPr>
            <p:ph idx="1"/>
          </p:nvPr>
        </p:nvSpPr>
        <p:spPr>
          <a:xfrm>
            <a:off x="838200" y="1825625"/>
            <a:ext cx="10515600" cy="4351338"/>
          </a:xfrm>
        </p:spPr>
        <p:txBody>
          <a:bodyPr/>
          <a:lstStyle>
            <a:lvl1pPr>
              <a:defRPr sz="28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67027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3200" b="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51DA5D-2028-40D4-916C-75F8E649FBCB}" type="datetime5">
              <a:rPr lang="en-US" smtClean="0"/>
              <a:t>12-Jan-24</a:t>
            </a:fld>
            <a:endParaRPr lang="en-US"/>
          </a:p>
        </p:txBody>
      </p:sp>
      <p:sp>
        <p:nvSpPr>
          <p:cNvPr id="5" name="Footer Placeholder 4"/>
          <p:cNvSpPr>
            <a:spLocks noGrp="1"/>
          </p:cNvSpPr>
          <p:nvPr>
            <p:ph type="ftr" sz="quarter" idx="11"/>
          </p:nvPr>
        </p:nvSpPr>
        <p:spPr/>
        <p:txBody>
          <a:bodyPr/>
          <a:lstStyle/>
          <a:p>
            <a:r>
              <a:rPr lang="en-US"/>
              <a:t>Infectious Disease Dynamics Group at Johns Hopkins University</a:t>
            </a:r>
          </a:p>
        </p:txBody>
      </p:sp>
      <p:sp>
        <p:nvSpPr>
          <p:cNvPr id="6" name="Slide Number Placeholder 5"/>
          <p:cNvSpPr>
            <a:spLocks noGrp="1"/>
          </p:cNvSpPr>
          <p:nvPr>
            <p:ph type="sldNum" sz="quarter" idx="12"/>
          </p:nvPr>
        </p:nvSpPr>
        <p:spPr/>
        <p:txBody>
          <a:bodyPr/>
          <a:lstStyle/>
          <a:p>
            <a:fld id="{97F1D342-7E94-B940-8CBF-58B8D8706FB5}" type="slidenum">
              <a:rPr lang="en-US" smtClean="0"/>
              <a:t>‹#›</a:t>
            </a:fld>
            <a:endParaRPr lang="en-US" dirty="0"/>
          </a:p>
        </p:txBody>
      </p:sp>
    </p:spTree>
    <p:extLst>
      <p:ext uri="{BB962C8B-B14F-4D97-AF65-F5344CB8AC3E}">
        <p14:creationId xmlns:p14="http://schemas.microsoft.com/office/powerpoint/2010/main" val="219936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ECBA435-1274-40A9-B471-5B9DE8BFF602}" type="datetime5">
              <a:rPr lang="en-US" smtClean="0"/>
              <a:t>12-Jan-24</a:t>
            </a:fld>
            <a:endParaRPr lang="en-US"/>
          </a:p>
        </p:txBody>
      </p:sp>
      <p:sp>
        <p:nvSpPr>
          <p:cNvPr id="5" name="Footer Placeholder 4"/>
          <p:cNvSpPr>
            <a:spLocks noGrp="1"/>
          </p:cNvSpPr>
          <p:nvPr>
            <p:ph type="ftr" sz="quarter" idx="11"/>
          </p:nvPr>
        </p:nvSpPr>
        <p:spPr/>
        <p:txBody>
          <a:bodyPr/>
          <a:lstStyle/>
          <a:p>
            <a:r>
              <a:rPr lang="en-US"/>
              <a:t>Infectious Disease Dynamics Group at Johns Hopkins University</a:t>
            </a:r>
          </a:p>
        </p:txBody>
      </p:sp>
      <p:sp>
        <p:nvSpPr>
          <p:cNvPr id="6" name="Slide Number Placeholder 5"/>
          <p:cNvSpPr>
            <a:spLocks noGrp="1"/>
          </p:cNvSpPr>
          <p:nvPr>
            <p:ph type="sldNum" sz="quarter" idx="12"/>
          </p:nvPr>
        </p:nvSpPr>
        <p:spPr/>
        <p:txBody>
          <a:bodyPr/>
          <a:lstStyle/>
          <a:p>
            <a:fld id="{97F1D342-7E94-B940-8CBF-58B8D8706FB5}" type="slidenum">
              <a:rPr lang="en-US" smtClean="0"/>
              <a:t>‹#›</a:t>
            </a:fld>
            <a:endParaRPr lang="en-US"/>
          </a:p>
        </p:txBody>
      </p:sp>
    </p:spTree>
    <p:extLst>
      <p:ext uri="{BB962C8B-B14F-4D97-AF65-F5344CB8AC3E}">
        <p14:creationId xmlns:p14="http://schemas.microsoft.com/office/powerpoint/2010/main" val="3020580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35447F7-669C-47F0-94A4-7F4F515FE7E3}" type="datetime5">
              <a:rPr lang="en-US" smtClean="0"/>
              <a:t>12-Jan-24</a:t>
            </a:fld>
            <a:endParaRPr lang="en-US"/>
          </a:p>
        </p:txBody>
      </p:sp>
      <p:sp>
        <p:nvSpPr>
          <p:cNvPr id="6" name="Footer Placeholder 5"/>
          <p:cNvSpPr>
            <a:spLocks noGrp="1"/>
          </p:cNvSpPr>
          <p:nvPr>
            <p:ph type="ftr" sz="quarter" idx="11"/>
          </p:nvPr>
        </p:nvSpPr>
        <p:spPr/>
        <p:txBody>
          <a:bodyPr/>
          <a:lstStyle/>
          <a:p>
            <a:r>
              <a:rPr lang="en-US"/>
              <a:t>Infectious Disease Dynamics Group at Johns Hopkins University</a:t>
            </a:r>
          </a:p>
        </p:txBody>
      </p:sp>
      <p:sp>
        <p:nvSpPr>
          <p:cNvPr id="7" name="Slide Number Placeholder 6"/>
          <p:cNvSpPr>
            <a:spLocks noGrp="1"/>
          </p:cNvSpPr>
          <p:nvPr>
            <p:ph type="sldNum" sz="quarter" idx="12"/>
          </p:nvPr>
        </p:nvSpPr>
        <p:spPr/>
        <p:txBody>
          <a:bodyPr/>
          <a:lstStyle/>
          <a:p>
            <a:fld id="{97F1D342-7E94-B940-8CBF-58B8D8706FB5}" type="slidenum">
              <a:rPr lang="en-US" smtClean="0"/>
              <a:t>‹#›</a:t>
            </a:fld>
            <a:endParaRPr lang="en-US"/>
          </a:p>
        </p:txBody>
      </p:sp>
    </p:spTree>
    <p:extLst>
      <p:ext uri="{BB962C8B-B14F-4D97-AF65-F5344CB8AC3E}">
        <p14:creationId xmlns:p14="http://schemas.microsoft.com/office/powerpoint/2010/main" val="2111828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E81219-779D-4317-9A28-DC3D8665FAB7}" type="datetime5">
              <a:rPr lang="en-US" smtClean="0"/>
              <a:t>12-Jan-24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Infectious Disease Dynamics Group at Johns Hopkins University</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F1D342-7E94-B940-8CBF-58B8D8706FB5}" type="slidenum">
              <a:rPr lang="en-US" smtClean="0"/>
              <a:t>‹#›</a:t>
            </a:fld>
            <a:endParaRPr lang="en-US"/>
          </a:p>
        </p:txBody>
      </p:sp>
      <p:pic>
        <p:nvPicPr>
          <p:cNvPr id="9" name="Picture 8" descr="A blue and yellow circle with a black background&#10;&#10;Description automatically generated">
            <a:extLst>
              <a:ext uri="{FF2B5EF4-FFF2-40B4-BE49-F238E27FC236}">
                <a16:creationId xmlns:a16="http://schemas.microsoft.com/office/drawing/2014/main" id="{1628B2D6-B460-B647-8B27-144D771F8D97}"/>
              </a:ext>
            </a:extLst>
          </p:cNvPr>
          <p:cNvPicPr>
            <a:picLocks noChangeAspect="1"/>
          </p:cNvPicPr>
          <p:nvPr userDrawn="1"/>
        </p:nvPicPr>
        <p:blipFill>
          <a:blip r:embed="rId7"/>
          <a:stretch>
            <a:fillRect/>
          </a:stretch>
        </p:blipFill>
        <p:spPr>
          <a:xfrm>
            <a:off x="0" y="0"/>
            <a:ext cx="4169134" cy="476706"/>
          </a:xfrm>
          <a:prstGeom prst="rect">
            <a:avLst/>
          </a:prstGeom>
        </p:spPr>
      </p:pic>
    </p:spTree>
    <p:extLst>
      <p:ext uri="{BB962C8B-B14F-4D97-AF65-F5344CB8AC3E}">
        <p14:creationId xmlns:p14="http://schemas.microsoft.com/office/powerpoint/2010/main" val="2972816899"/>
      </p:ext>
    </p:extLst>
  </p:cSld>
  <p:clrMap bg1="lt1" tx1="dk1" bg2="lt2" tx2="dk2" accent1="accent1" accent2="accent2" accent3="accent3" accent4="accent4" accent5="accent5" accent6="accent6" hlink="hlink" folHlink="folHlink"/>
  <p:sldLayoutIdLst>
    <p:sldLayoutId id="2147483661" r:id="rId1"/>
    <p:sldLayoutId id="2147483665" r:id="rId2"/>
    <p:sldLayoutId id="2147483662" r:id="rId3"/>
    <p:sldLayoutId id="2147483663" r:id="rId4"/>
    <p:sldLayoutId id="2147483664" r:id="rId5"/>
  </p:sldLayoutIdLst>
  <p:hf hdr="0"/>
  <p:txStyles>
    <p:titleStyle>
      <a:lvl1pPr algn="ctr" defTabSz="914400" rtl="0" eaLnBrk="1" latinLnBrk="0" hangingPunct="1">
        <a:lnSpc>
          <a:spcPct val="90000"/>
        </a:lnSpc>
        <a:spcBef>
          <a:spcPct val="0"/>
        </a:spcBef>
        <a:buNone/>
        <a:defRPr sz="3200" b="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cholera-taxonomy.middle-distance.com/users/sign_in"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mailto:elizabeth.c.lee@jhu.edu"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lstStyle/>
          <a:p>
            <a:pPr marL="0" lvl="0" indent="0">
              <a:buNone/>
            </a:pPr>
            <a:r>
              <a:t>Changes in the burden of cholera in Africa from 2011 to 2020</a:t>
            </a:r>
          </a:p>
        </p:txBody>
      </p:sp>
      <p:sp>
        <p:nvSpPr>
          <p:cNvPr id="3" name="Subtitle 2"/>
          <p:cNvSpPr>
            <a:spLocks noGrp="1"/>
          </p:cNvSpPr>
          <p:nvPr>
            <p:ph type="subTitle" idx="1"/>
          </p:nvPr>
        </p:nvSpPr>
        <p:spPr>
          <a:xfrm>
            <a:off x="1524000" y="3602038"/>
            <a:ext cx="9144000" cy="1655762"/>
          </a:xfrm>
        </p:spPr>
        <p:txBody>
          <a:bodyPr>
            <a:normAutofit lnSpcReduction="10000"/>
          </a:bodyPr>
          <a:lstStyle/>
          <a:p>
            <a:pPr marL="0" lvl="0" indent="0">
              <a:buNone/>
            </a:pPr>
            <a:r>
              <a:t>Country focus: Zambia</a:t>
            </a:r>
            <a:br/>
            <a:br/>
            <a:r>
              <a:t>Infectious Disease Dynamics Group at Johns Hopkins University</a:t>
            </a:r>
          </a:p>
        </p:txBody>
      </p:sp>
      <p:sp>
        <p:nvSpPr>
          <p:cNvPr id="4" name="Date Placeholder 3"/>
          <p:cNvSpPr>
            <a:spLocks noGrp="1"/>
          </p:cNvSpPr>
          <p:nvPr>
            <p:ph type="dt" sz="half" idx="10"/>
          </p:nvPr>
        </p:nvSpPr>
        <p:spPr/>
        <p:txBody>
          <a:bodyPr/>
          <a:lstStyle/>
          <a:p>
            <a:pPr marL="0" lvl="0" indent="0">
              <a:buNone/>
            </a:pPr>
            <a:fld id="{E8277433-0919-4B0D-A683-D20999B1EA41}" type="datetime5">
              <a:rPr lang="en-US" smtClean="0"/>
              <a:t>12-Jan-24</a:t>
            </a:fld>
            <a:endParaRPr/>
          </a:p>
        </p:txBody>
      </p:sp>
      <p:sp>
        <p:nvSpPr>
          <p:cNvPr id="5" name="Footer Placeholder 4">
            <a:extLst>
              <a:ext uri="{FF2B5EF4-FFF2-40B4-BE49-F238E27FC236}">
                <a16:creationId xmlns:a16="http://schemas.microsoft.com/office/drawing/2014/main" id="{656949A7-F520-11AA-AB10-411ABAA80C76}"/>
              </a:ext>
            </a:extLst>
          </p:cNvPr>
          <p:cNvSpPr>
            <a:spLocks noGrp="1"/>
          </p:cNvSpPr>
          <p:nvPr>
            <p:ph type="ftr" sz="quarter" idx="11"/>
          </p:nvPr>
        </p:nvSpPr>
        <p:spPr/>
        <p:txBody>
          <a:bodyPr/>
          <a:lstStyle/>
          <a:p>
            <a:r>
              <a:rPr lang="en-US"/>
              <a:t>Infectious Disease Dynamics Group at Johns Hopkins University</a:t>
            </a:r>
            <a:endParaRPr lang="en-US" dirty="0"/>
          </a:p>
        </p:txBody>
      </p:sp>
      <p:sp>
        <p:nvSpPr>
          <p:cNvPr id="6" name="Slide Number Placeholder 5">
            <a:extLst>
              <a:ext uri="{FF2B5EF4-FFF2-40B4-BE49-F238E27FC236}">
                <a16:creationId xmlns:a16="http://schemas.microsoft.com/office/drawing/2014/main" id="{01E658A0-6B3F-4D48-945F-16C52BEAD90D}"/>
              </a:ext>
            </a:extLst>
          </p:cNvPr>
          <p:cNvSpPr>
            <a:spLocks noGrp="1"/>
          </p:cNvSpPr>
          <p:nvPr>
            <p:ph type="sldNum" sz="quarter" idx="12"/>
          </p:nvPr>
        </p:nvSpPr>
        <p:spPr/>
        <p:txBody>
          <a:bodyPr/>
          <a:lstStyle/>
          <a:p>
            <a:fld id="{97F1D342-7E94-B940-8CBF-58B8D8706FB5}" type="slidenum">
              <a:rPr lang="en-US" smtClean="0"/>
              <a:t>1</a:t>
            </a:fld>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3. Population at risk, 2016-2020</a:t>
            </a:r>
          </a:p>
        </p:txBody>
      </p:sp>
      <p:pic>
        <p:nvPicPr>
          <p:cNvPr id="3" name="Picture 1" descr="/home/cholerapipelinerestmp/postprocess/figures/postprocessing_fig_3.png"/>
          <p:cNvPicPr>
            <a:picLocks noGrp="1" noChangeAspect="1"/>
          </p:cNvPicPr>
          <p:nvPr/>
        </p:nvPicPr>
        <p:blipFill>
          <a:blip r:embed="rId3"/>
          <a:stretch>
            <a:fillRect/>
          </a:stretch>
        </p:blipFill>
        <p:spPr bwMode="auto">
          <a:xfrm>
            <a:off x="1752600" y="1816100"/>
            <a:ext cx="8686800" cy="4343400"/>
          </a:xfrm>
          <a:prstGeom prst="rect">
            <a:avLst/>
          </a:prstGeom>
          <a:noFill/>
          <a:ln w="9525">
            <a:noFill/>
            <a:headEnd/>
            <a:tailEnd/>
          </a:ln>
        </p:spPr>
      </p:pic>
      <p:sp>
        <p:nvSpPr>
          <p:cNvPr id="4" name="Date Placeholder 3">
            <a:extLst>
              <a:ext uri="{FF2B5EF4-FFF2-40B4-BE49-F238E27FC236}">
                <a16:creationId xmlns:a16="http://schemas.microsoft.com/office/drawing/2014/main" id="{44C94485-65B9-6E95-6BA3-9C78D8C9C532}"/>
              </a:ext>
            </a:extLst>
          </p:cNvPr>
          <p:cNvSpPr>
            <a:spLocks noGrp="1"/>
          </p:cNvSpPr>
          <p:nvPr>
            <p:ph type="dt" sz="half" idx="10"/>
          </p:nvPr>
        </p:nvSpPr>
        <p:spPr/>
        <p:txBody>
          <a:bodyPr/>
          <a:lstStyle/>
          <a:p>
            <a:fld id="{B1D7F90C-3C9F-4774-BAB4-90DBD3DA592A}" type="datetime5">
              <a:rPr lang="en-US" smtClean="0"/>
              <a:t>12-Jan-24</a:t>
            </a:fld>
            <a:endParaRPr lang="en-US"/>
          </a:p>
        </p:txBody>
      </p:sp>
      <p:sp>
        <p:nvSpPr>
          <p:cNvPr id="5" name="Footer Placeholder 4">
            <a:extLst>
              <a:ext uri="{FF2B5EF4-FFF2-40B4-BE49-F238E27FC236}">
                <a16:creationId xmlns:a16="http://schemas.microsoft.com/office/drawing/2014/main" id="{8FE21FD0-2CBC-01DA-E44C-6E4C0E222549}"/>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E703EACD-E90A-632A-3A59-C85D3860E32C}"/>
              </a:ext>
            </a:extLst>
          </p:cNvPr>
          <p:cNvSpPr>
            <a:spLocks noGrp="1"/>
          </p:cNvSpPr>
          <p:nvPr>
            <p:ph type="sldNum" sz="quarter" idx="12"/>
          </p:nvPr>
        </p:nvSpPr>
        <p:spPr/>
        <p:txBody>
          <a:bodyPr/>
          <a:lstStyle/>
          <a:p>
            <a:fld id="{97F1D342-7E94-B940-8CBF-58B8D8706FB5}" type="slidenum">
              <a:rPr lang="en-US" smtClean="0"/>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4 Stability of risk classification across 2011-2015 and 2016-2020</a:t>
            </a:r>
          </a:p>
        </p:txBody>
      </p:sp>
      <p:pic>
        <p:nvPicPr>
          <p:cNvPr id="3" name="Picture 1" descr="/home/cholerapipelinerestmp/postprocess/figures/postprocessing_fig_4.png"/>
          <p:cNvPicPr>
            <a:picLocks noGrp="1" noChangeAspect="1"/>
          </p:cNvPicPr>
          <p:nvPr/>
        </p:nvPicPr>
        <p:blipFill>
          <a:blip r:embed="rId3"/>
          <a:stretch>
            <a:fillRect/>
          </a:stretch>
        </p:blipFill>
        <p:spPr bwMode="auto">
          <a:xfrm>
            <a:off x="1752600" y="1816100"/>
            <a:ext cx="8686800" cy="4343400"/>
          </a:xfrm>
          <a:prstGeom prst="rect">
            <a:avLst/>
          </a:prstGeom>
          <a:noFill/>
          <a:ln w="9525">
            <a:noFill/>
            <a:headEnd/>
            <a:tailEnd/>
          </a:ln>
        </p:spPr>
      </p:pic>
      <p:sp>
        <p:nvSpPr>
          <p:cNvPr id="4" name="Date Placeholder 3">
            <a:extLst>
              <a:ext uri="{FF2B5EF4-FFF2-40B4-BE49-F238E27FC236}">
                <a16:creationId xmlns:a16="http://schemas.microsoft.com/office/drawing/2014/main" id="{F280F1E3-AACB-52C2-FE4E-1B87FAB370CF}"/>
              </a:ext>
            </a:extLst>
          </p:cNvPr>
          <p:cNvSpPr>
            <a:spLocks noGrp="1"/>
          </p:cNvSpPr>
          <p:nvPr>
            <p:ph type="dt" sz="half" idx="10"/>
          </p:nvPr>
        </p:nvSpPr>
        <p:spPr/>
        <p:txBody>
          <a:bodyPr/>
          <a:lstStyle/>
          <a:p>
            <a:fld id="{D534FB9A-12FB-4C0D-9A45-4FBA67DC650B}" type="datetime5">
              <a:rPr lang="en-US" smtClean="0"/>
              <a:t>12-Jan-24</a:t>
            </a:fld>
            <a:endParaRPr lang="en-US"/>
          </a:p>
        </p:txBody>
      </p:sp>
      <p:sp>
        <p:nvSpPr>
          <p:cNvPr id="5" name="Footer Placeholder 4">
            <a:extLst>
              <a:ext uri="{FF2B5EF4-FFF2-40B4-BE49-F238E27FC236}">
                <a16:creationId xmlns:a16="http://schemas.microsoft.com/office/drawing/2014/main" id="{065D24FC-5A51-CC72-9FC3-3C0916343A7F}"/>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F42413C3-399B-9B01-7DB7-1E610FDE39A6}"/>
              </a:ext>
            </a:extLst>
          </p:cNvPr>
          <p:cNvSpPr>
            <a:spLocks noGrp="1"/>
          </p:cNvSpPr>
          <p:nvPr>
            <p:ph type="sldNum" sz="quarter" idx="12"/>
          </p:nvPr>
        </p:nvSpPr>
        <p:spPr/>
        <p:txBody>
          <a:bodyPr/>
          <a:lstStyle/>
          <a:p>
            <a:fld id="{97F1D342-7E94-B940-8CBF-58B8D8706FB5}" type="slidenum">
              <a:rPr lang="en-US" smtClean="0"/>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Part 2. Focus on: Zambia</a:t>
            </a:r>
          </a:p>
        </p:txBody>
      </p:sp>
      <p:sp>
        <p:nvSpPr>
          <p:cNvPr id="3" name="Date Placeholder 2">
            <a:extLst>
              <a:ext uri="{FF2B5EF4-FFF2-40B4-BE49-F238E27FC236}">
                <a16:creationId xmlns:a16="http://schemas.microsoft.com/office/drawing/2014/main" id="{D1DA53BB-3B64-44BE-8160-B2537BCCF78B}"/>
              </a:ext>
            </a:extLst>
          </p:cNvPr>
          <p:cNvSpPr>
            <a:spLocks noGrp="1"/>
          </p:cNvSpPr>
          <p:nvPr>
            <p:ph type="dt" sz="half" idx="10"/>
          </p:nvPr>
        </p:nvSpPr>
        <p:spPr/>
        <p:txBody>
          <a:bodyPr/>
          <a:lstStyle/>
          <a:p>
            <a:fld id="{E8C00521-E714-4A31-A8F3-F9B9C8D78F41}" type="datetime5">
              <a:rPr lang="en-US" smtClean="0"/>
              <a:t>12-Jan-24</a:t>
            </a:fld>
            <a:endParaRPr lang="en-US"/>
          </a:p>
        </p:txBody>
      </p:sp>
      <p:sp>
        <p:nvSpPr>
          <p:cNvPr id="4" name="Footer Placeholder 3">
            <a:extLst>
              <a:ext uri="{FF2B5EF4-FFF2-40B4-BE49-F238E27FC236}">
                <a16:creationId xmlns:a16="http://schemas.microsoft.com/office/drawing/2014/main" id="{EC2915C1-0506-9C03-BEB7-D026980B51B2}"/>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87D5B200-39C1-02DA-5C55-4FA008A70628}"/>
              </a:ext>
            </a:extLst>
          </p:cNvPr>
          <p:cNvSpPr>
            <a:spLocks noGrp="1"/>
          </p:cNvSpPr>
          <p:nvPr>
            <p:ph type="sldNum" sz="quarter" idx="12"/>
          </p:nvPr>
        </p:nvSpPr>
        <p:spPr/>
        <p:txBody>
          <a:bodyPr/>
          <a:lstStyle/>
          <a:p>
            <a:fld id="{97F1D342-7E94-B940-8CBF-58B8D8706FB5}" type="slidenum">
              <a:rPr lang="en-US" smtClean="0"/>
              <a:t>12</a:t>
            </a:fld>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5. Mean annual incident cases: Zambia</a:t>
            </a:r>
          </a:p>
        </p:txBody>
      </p:sp>
      <p:pic>
        <p:nvPicPr>
          <p:cNvPr id="3" name="Picture 1" descr="fig5.png"/>
          <p:cNvPicPr>
            <a:picLocks noGrp="1" noChangeAspect="1"/>
          </p:cNvPicPr>
          <p:nvPr/>
        </p:nvPicPr>
        <p:blipFill>
          <a:blip r:embed="rId3"/>
          <a:stretch>
            <a:fillRect/>
          </a:stretch>
        </p:blipFill>
        <p:spPr bwMode="auto">
          <a:xfrm>
            <a:off x="2476500" y="1816100"/>
            <a:ext cx="7239000" cy="4343400"/>
          </a:xfrm>
          <a:prstGeom prst="rect">
            <a:avLst/>
          </a:prstGeom>
          <a:noFill/>
          <a:ln w="9525">
            <a:noFill/>
            <a:headEnd/>
            <a:tailEnd/>
          </a:ln>
        </p:spPr>
      </p:pic>
      <p:sp>
        <p:nvSpPr>
          <p:cNvPr id="4" name="Date Placeholder 3">
            <a:extLst>
              <a:ext uri="{FF2B5EF4-FFF2-40B4-BE49-F238E27FC236}">
                <a16:creationId xmlns:a16="http://schemas.microsoft.com/office/drawing/2014/main" id="{ECEC5216-EC52-DE19-94A0-9D8138A9A526}"/>
              </a:ext>
            </a:extLst>
          </p:cNvPr>
          <p:cNvSpPr>
            <a:spLocks noGrp="1"/>
          </p:cNvSpPr>
          <p:nvPr>
            <p:ph type="dt" sz="half" idx="10"/>
          </p:nvPr>
        </p:nvSpPr>
        <p:spPr/>
        <p:txBody>
          <a:bodyPr/>
          <a:lstStyle/>
          <a:p>
            <a:fld id="{EBF07C1E-E199-4123-AF9A-F19A7E2D2F38}" type="datetime5">
              <a:rPr lang="en-US" smtClean="0"/>
              <a:t>12-Jan-24</a:t>
            </a:fld>
            <a:endParaRPr lang="en-US"/>
          </a:p>
        </p:txBody>
      </p:sp>
      <p:sp>
        <p:nvSpPr>
          <p:cNvPr id="5" name="Footer Placeholder 4">
            <a:extLst>
              <a:ext uri="{FF2B5EF4-FFF2-40B4-BE49-F238E27FC236}">
                <a16:creationId xmlns:a16="http://schemas.microsoft.com/office/drawing/2014/main" id="{5693E88E-A0B4-7CDE-608C-106198AB247A}"/>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3CA48187-F0CC-D68A-F330-C3BE02BE951F}"/>
              </a:ext>
            </a:extLst>
          </p:cNvPr>
          <p:cNvSpPr>
            <a:spLocks noGrp="1"/>
          </p:cNvSpPr>
          <p:nvPr>
            <p:ph type="sldNum" sz="quarter" idx="12"/>
          </p:nvPr>
        </p:nvSpPr>
        <p:spPr/>
        <p:txBody>
          <a:bodyPr/>
          <a:lstStyle/>
          <a:p>
            <a:fld id="{97F1D342-7E94-B940-8CBF-58B8D8706FB5}" type="slidenum">
              <a:rPr lang="en-US" smtClean="0"/>
              <a:t>13</a:t>
            </a:fld>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6. Incidence rate ratio from 2016-2020 to 2011-2015: Zambia</a:t>
            </a:r>
          </a:p>
        </p:txBody>
      </p:sp>
      <p:pic>
        <p:nvPicPr>
          <p:cNvPr id="3" name="Picture 1" descr="fig6.png"/>
          <p:cNvPicPr>
            <a:picLocks noGrp="1" noChangeAspect="1"/>
          </p:cNvPicPr>
          <p:nvPr/>
        </p:nvPicPr>
        <p:blipFill>
          <a:blip r:embed="rId3"/>
          <a:stretch>
            <a:fillRect/>
          </a:stretch>
        </p:blipFill>
        <p:spPr bwMode="auto">
          <a:xfrm>
            <a:off x="3924300" y="1816100"/>
            <a:ext cx="4343400" cy="4343400"/>
          </a:xfrm>
          <a:prstGeom prst="rect">
            <a:avLst/>
          </a:prstGeom>
          <a:noFill/>
          <a:ln w="9525">
            <a:noFill/>
            <a:headEnd/>
            <a:tailEnd/>
          </a:ln>
        </p:spPr>
      </p:pic>
      <p:sp>
        <p:nvSpPr>
          <p:cNvPr id="4" name="Date Placeholder 3">
            <a:extLst>
              <a:ext uri="{FF2B5EF4-FFF2-40B4-BE49-F238E27FC236}">
                <a16:creationId xmlns:a16="http://schemas.microsoft.com/office/drawing/2014/main" id="{E5E6BA58-FA00-3FE9-3569-E49F0C1F5E1F}"/>
              </a:ext>
            </a:extLst>
          </p:cNvPr>
          <p:cNvSpPr>
            <a:spLocks noGrp="1"/>
          </p:cNvSpPr>
          <p:nvPr>
            <p:ph type="dt" sz="half" idx="10"/>
          </p:nvPr>
        </p:nvSpPr>
        <p:spPr/>
        <p:txBody>
          <a:bodyPr/>
          <a:lstStyle/>
          <a:p>
            <a:fld id="{3E745FC6-DAC2-46E3-B698-D25C175E1F86}" type="datetime5">
              <a:rPr lang="en-US" smtClean="0"/>
              <a:t>12-Jan-24</a:t>
            </a:fld>
            <a:endParaRPr lang="en-US"/>
          </a:p>
        </p:txBody>
      </p:sp>
      <p:sp>
        <p:nvSpPr>
          <p:cNvPr id="5" name="Footer Placeholder 4">
            <a:extLst>
              <a:ext uri="{FF2B5EF4-FFF2-40B4-BE49-F238E27FC236}">
                <a16:creationId xmlns:a16="http://schemas.microsoft.com/office/drawing/2014/main" id="{2038AB9D-1DB3-738B-A26F-4C175F07FF77}"/>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DA51B9E1-D786-2E4B-5D08-28ECB8BFD80A}"/>
              </a:ext>
            </a:extLst>
          </p:cNvPr>
          <p:cNvSpPr>
            <a:spLocks noGrp="1"/>
          </p:cNvSpPr>
          <p:nvPr>
            <p:ph type="sldNum" sz="quarter" idx="12"/>
          </p:nvPr>
        </p:nvSpPr>
        <p:spPr/>
        <p:txBody>
          <a:bodyPr/>
          <a:lstStyle/>
          <a:p>
            <a:fld id="{97F1D342-7E94-B940-8CBF-58B8D8706FB5}" type="slidenum">
              <a:rPr lang="en-US" smtClean="0"/>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7. Changes in mean annual incidence rate: Zambia</a:t>
            </a:r>
          </a:p>
        </p:txBody>
      </p:sp>
      <p:pic>
        <p:nvPicPr>
          <p:cNvPr id="3" name="Picture 1" descr="fig7.png"/>
          <p:cNvPicPr>
            <a:picLocks noGrp="1" noChangeAspect="1"/>
          </p:cNvPicPr>
          <p:nvPr/>
        </p:nvPicPr>
        <p:blipFill>
          <a:blip r:embed="rId3"/>
          <a:stretch>
            <a:fillRect/>
          </a:stretch>
        </p:blipFill>
        <p:spPr bwMode="auto">
          <a:xfrm>
            <a:off x="1752600" y="1816100"/>
            <a:ext cx="8686800" cy="4343400"/>
          </a:xfrm>
          <a:prstGeom prst="rect">
            <a:avLst/>
          </a:prstGeom>
          <a:noFill/>
          <a:ln w="9525">
            <a:noFill/>
            <a:headEnd/>
            <a:tailEnd/>
          </a:ln>
        </p:spPr>
      </p:pic>
      <p:sp>
        <p:nvSpPr>
          <p:cNvPr id="4" name="Date Placeholder 3">
            <a:extLst>
              <a:ext uri="{FF2B5EF4-FFF2-40B4-BE49-F238E27FC236}">
                <a16:creationId xmlns:a16="http://schemas.microsoft.com/office/drawing/2014/main" id="{7D9A6E40-5946-C034-1730-66351F27A70A}"/>
              </a:ext>
            </a:extLst>
          </p:cNvPr>
          <p:cNvSpPr>
            <a:spLocks noGrp="1"/>
          </p:cNvSpPr>
          <p:nvPr>
            <p:ph type="dt" sz="half" idx="10"/>
          </p:nvPr>
        </p:nvSpPr>
        <p:spPr/>
        <p:txBody>
          <a:bodyPr/>
          <a:lstStyle/>
          <a:p>
            <a:fld id="{6D947F6F-A2DA-4B97-AD76-03C7D54A2F71}" type="datetime5">
              <a:rPr lang="en-US" smtClean="0"/>
              <a:t>12-Jan-24</a:t>
            </a:fld>
            <a:endParaRPr lang="en-US"/>
          </a:p>
        </p:txBody>
      </p:sp>
      <p:sp>
        <p:nvSpPr>
          <p:cNvPr id="5" name="Footer Placeholder 4">
            <a:extLst>
              <a:ext uri="{FF2B5EF4-FFF2-40B4-BE49-F238E27FC236}">
                <a16:creationId xmlns:a16="http://schemas.microsoft.com/office/drawing/2014/main" id="{1338432B-D7B8-255F-9F2B-2DCB8C08AECB}"/>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D79024F1-D008-69EF-0AF8-86CDDB25E825}"/>
              </a:ext>
            </a:extLst>
          </p:cNvPr>
          <p:cNvSpPr>
            <a:spLocks noGrp="1"/>
          </p:cNvSpPr>
          <p:nvPr>
            <p:ph type="sldNum" sz="quarter" idx="12"/>
          </p:nvPr>
        </p:nvSpPr>
        <p:spPr/>
        <p:txBody>
          <a:bodyPr/>
          <a:lstStyle/>
          <a:p>
            <a:fld id="{97F1D342-7E94-B940-8CBF-58B8D8706FB5}" type="slidenum">
              <a:rPr lang="en-US" smtClean="0"/>
              <a:t>15</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8. Second administrative level districts by incidence risk category: Zambia</a:t>
            </a:r>
          </a:p>
        </p:txBody>
      </p:sp>
      <p:pic>
        <p:nvPicPr>
          <p:cNvPr id="3" name="Picture 1" descr="fig8.png"/>
          <p:cNvPicPr>
            <a:picLocks noGrp="1" noChangeAspect="1"/>
          </p:cNvPicPr>
          <p:nvPr/>
        </p:nvPicPr>
        <p:blipFill>
          <a:blip r:embed="rId3"/>
          <a:stretch>
            <a:fillRect/>
          </a:stretch>
        </p:blipFill>
        <p:spPr bwMode="auto">
          <a:xfrm>
            <a:off x="2476500" y="1816100"/>
            <a:ext cx="7239000" cy="4343400"/>
          </a:xfrm>
          <a:prstGeom prst="rect">
            <a:avLst/>
          </a:prstGeom>
          <a:noFill/>
          <a:ln w="9525">
            <a:noFill/>
            <a:headEnd/>
            <a:tailEnd/>
          </a:ln>
        </p:spPr>
      </p:pic>
      <p:sp>
        <p:nvSpPr>
          <p:cNvPr id="4" name="Date Placeholder 3">
            <a:extLst>
              <a:ext uri="{FF2B5EF4-FFF2-40B4-BE49-F238E27FC236}">
                <a16:creationId xmlns:a16="http://schemas.microsoft.com/office/drawing/2014/main" id="{D949AF70-EA02-76E5-9C2F-96A062AC62AE}"/>
              </a:ext>
            </a:extLst>
          </p:cNvPr>
          <p:cNvSpPr>
            <a:spLocks noGrp="1"/>
          </p:cNvSpPr>
          <p:nvPr>
            <p:ph type="dt" sz="half" idx="10"/>
          </p:nvPr>
        </p:nvSpPr>
        <p:spPr/>
        <p:txBody>
          <a:bodyPr/>
          <a:lstStyle/>
          <a:p>
            <a:fld id="{EB7BC501-2397-43EE-84B6-C1BABC982889}" type="datetime5">
              <a:rPr lang="en-US" smtClean="0"/>
              <a:t>12-Jan-24</a:t>
            </a:fld>
            <a:endParaRPr lang="en-US"/>
          </a:p>
        </p:txBody>
      </p:sp>
      <p:sp>
        <p:nvSpPr>
          <p:cNvPr id="5" name="Footer Placeholder 4">
            <a:extLst>
              <a:ext uri="{FF2B5EF4-FFF2-40B4-BE49-F238E27FC236}">
                <a16:creationId xmlns:a16="http://schemas.microsoft.com/office/drawing/2014/main" id="{D7804B75-09C5-3F36-CD61-BA6D2E193951}"/>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805CCF1E-5FF8-450E-868B-6FCB974A8691}"/>
              </a:ext>
            </a:extLst>
          </p:cNvPr>
          <p:cNvSpPr>
            <a:spLocks noGrp="1"/>
          </p:cNvSpPr>
          <p:nvPr>
            <p:ph type="sldNum" sz="quarter" idx="12"/>
          </p:nvPr>
        </p:nvSpPr>
        <p:spPr/>
        <p:txBody>
          <a:bodyPr/>
          <a:lstStyle/>
          <a:p>
            <a:fld id="{97F1D342-7E94-B940-8CBF-58B8D8706FB5}" type="slidenum">
              <a:rPr lang="en-US" smtClean="0"/>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9. Population by incidence risk category and time period</a:t>
            </a:r>
          </a:p>
        </p:txBody>
      </p:sp>
      <p:pic>
        <p:nvPicPr>
          <p:cNvPr id="3" name="Picture 1" descr="fig9.png"/>
          <p:cNvPicPr>
            <a:picLocks noGrp="1" noChangeAspect="1"/>
          </p:cNvPicPr>
          <p:nvPr/>
        </p:nvPicPr>
        <p:blipFill>
          <a:blip r:embed="rId3"/>
          <a:stretch>
            <a:fillRect/>
          </a:stretch>
        </p:blipFill>
        <p:spPr bwMode="auto">
          <a:xfrm>
            <a:off x="3200400" y="1816100"/>
            <a:ext cx="5791200" cy="4343400"/>
          </a:xfrm>
          <a:prstGeom prst="rect">
            <a:avLst/>
          </a:prstGeom>
          <a:noFill/>
          <a:ln w="9525">
            <a:noFill/>
            <a:headEnd/>
            <a:tailEnd/>
          </a:ln>
        </p:spPr>
      </p:pic>
      <p:sp>
        <p:nvSpPr>
          <p:cNvPr id="4" name="Date Placeholder 3">
            <a:extLst>
              <a:ext uri="{FF2B5EF4-FFF2-40B4-BE49-F238E27FC236}">
                <a16:creationId xmlns:a16="http://schemas.microsoft.com/office/drawing/2014/main" id="{1477C415-BC69-C67B-A6C1-88B770CA28AF}"/>
              </a:ext>
            </a:extLst>
          </p:cNvPr>
          <p:cNvSpPr>
            <a:spLocks noGrp="1"/>
          </p:cNvSpPr>
          <p:nvPr>
            <p:ph type="dt" sz="half" idx="10"/>
          </p:nvPr>
        </p:nvSpPr>
        <p:spPr/>
        <p:txBody>
          <a:bodyPr/>
          <a:lstStyle/>
          <a:p>
            <a:fld id="{E04477F5-DF82-4890-999E-D414F52CFA78}" type="datetime5">
              <a:rPr lang="en-US" smtClean="0"/>
              <a:t>12-Jan-24</a:t>
            </a:fld>
            <a:endParaRPr lang="en-US"/>
          </a:p>
        </p:txBody>
      </p:sp>
      <p:sp>
        <p:nvSpPr>
          <p:cNvPr id="5" name="Footer Placeholder 4">
            <a:extLst>
              <a:ext uri="{FF2B5EF4-FFF2-40B4-BE49-F238E27FC236}">
                <a16:creationId xmlns:a16="http://schemas.microsoft.com/office/drawing/2014/main" id="{6E5874BC-C9C0-4DBD-4A77-62A71AA71FE9}"/>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C0D03F95-ED61-5DB9-2EC8-D9DE5F547C19}"/>
              </a:ext>
            </a:extLst>
          </p:cNvPr>
          <p:cNvSpPr>
            <a:spLocks noGrp="1"/>
          </p:cNvSpPr>
          <p:nvPr>
            <p:ph type="sldNum" sz="quarter" idx="12"/>
          </p:nvPr>
        </p:nvSpPr>
        <p:spPr/>
        <p:txBody>
          <a:bodyPr/>
          <a:lstStyle/>
          <a:p>
            <a:fld id="{97F1D342-7E94-B940-8CBF-58B8D8706FB5}" type="slidenum">
              <a:rPr lang="en-US" smtClean="0"/>
              <a:t>17</a:t>
            </a:fld>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normAutofit fontScale="90000"/>
          </a:bodyPr>
          <a:lstStyle/>
          <a:p>
            <a:pPr marL="0" lvl="0" indent="0">
              <a:buNone/>
            </a:pPr>
            <a:r>
              <a:t>Table 1. Number of people at the second administrative level in Zambia living in different cholera risk categories per time period</a:t>
            </a:r>
          </a:p>
        </p:txBody>
      </p:sp>
      <p:graphicFrame>
        <p:nvGraphicFramePr>
          <p:cNvPr id="6" name="Content Placeholder 5"/>
          <p:cNvGraphicFramePr>
            <a:graphicFrameLocks noGrp="1"/>
          </p:cNvGraphicFramePr>
          <p:nvPr>
            <p:ph idx="1"/>
          </p:nvPr>
        </p:nvGraphicFramePr>
        <p:xfrm>
          <a:off x="838200" y="1816100"/>
          <a:ext cx="10515600" cy="2834640"/>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20000"/>
                    </a:ext>
                  </a:extLst>
                </a:gridCol>
                <a:gridCol w="3505200">
                  <a:extLst>
                    <a:ext uri="{9D8B030D-6E8A-4147-A177-3AD203B41FA5}">
                      <a16:colId xmlns:a16="http://schemas.microsoft.com/office/drawing/2014/main" val="20001"/>
                    </a:ext>
                  </a:extLst>
                </a:gridCol>
                <a:gridCol w="3505200">
                  <a:extLst>
                    <a:ext uri="{9D8B030D-6E8A-4147-A177-3AD203B41FA5}">
                      <a16:colId xmlns:a16="http://schemas.microsoft.com/office/drawing/2014/main" val="20002"/>
                    </a:ext>
                  </a:extLst>
                </a:gridCol>
              </a:tblGrid>
              <a:tr h="0">
                <a:tc>
                  <a:txBody>
                    <a:bodyPr/>
                    <a:lstStyle/>
                    <a:p>
                      <a:pPr marL="0" lvl="0" indent="0" algn="l">
                        <a:buNone/>
                      </a:pPr>
                      <a:r>
                        <a:t>Risk category (per 100,000 population)</a:t>
                      </a:r>
                    </a:p>
                  </a:txBody>
                  <a:tcPr/>
                </a:tc>
                <a:tc>
                  <a:txBody>
                    <a:bodyPr/>
                    <a:lstStyle/>
                    <a:p>
                      <a:pPr marL="0" lvl="0" indent="0" algn="l">
                        <a:buNone/>
                      </a:pPr>
                      <a:r>
                        <a:t>Mean Number [millions] (95% prediction interval) 2016-2020</a:t>
                      </a:r>
                    </a:p>
                  </a:txBody>
                  <a:tcPr/>
                </a:tc>
                <a:tc>
                  <a:txBody>
                    <a:bodyPr/>
                    <a:lstStyle/>
                    <a:p>
                      <a:pPr marL="0" lvl="0" indent="0" algn="l">
                        <a:buNone/>
                      </a:pPr>
                      <a:r>
                        <a:t>Mean Number [millions] (95% prediction interval) 2011-2015</a:t>
                      </a:r>
                    </a:p>
                  </a:txBody>
                  <a:tcPr/>
                </a:tc>
                <a:extLst>
                  <a:ext uri="{0D108BD9-81ED-4DB2-BD59-A6C34878D82A}">
                    <a16:rowId xmlns:a16="http://schemas.microsoft.com/office/drawing/2014/main" val="10000"/>
                  </a:ext>
                </a:extLst>
              </a:tr>
              <a:tr h="0">
                <a:tc>
                  <a:txBody>
                    <a:bodyPr/>
                    <a:lstStyle/>
                    <a:p>
                      <a:pPr marL="0" lvl="0" indent="0" algn="l">
                        <a:buNone/>
                      </a:pPr>
                      <a:r>
                        <a:t>&gt;100</a:t>
                      </a:r>
                    </a:p>
                  </a:txBody>
                  <a:tcPr/>
                </a:tc>
                <a:tc>
                  <a:txBody>
                    <a:bodyPr/>
                    <a:lstStyle/>
                    <a:p>
                      <a:pPr marL="0" lvl="0" indent="0" algn="l">
                        <a:buNone/>
                      </a:pPr>
                      <a:r>
                        <a:t>0.38 (0.16-0.67)</a:t>
                      </a:r>
                    </a:p>
                  </a:txBody>
                  <a:tcPr/>
                </a:tc>
                <a:tc>
                  <a:txBody>
                    <a:bodyPr/>
                    <a:lstStyle/>
                    <a:p>
                      <a:pPr marL="0" lvl="0" indent="0" algn="l">
                        <a:buNone/>
                      </a:pPr>
                      <a:r>
                        <a:t>0.18 (0-0.46)</a:t>
                      </a:r>
                    </a:p>
                  </a:txBody>
                  <a:tcPr/>
                </a:tc>
                <a:extLst>
                  <a:ext uri="{0D108BD9-81ED-4DB2-BD59-A6C34878D82A}">
                    <a16:rowId xmlns:a16="http://schemas.microsoft.com/office/drawing/2014/main" val="10001"/>
                  </a:ext>
                </a:extLst>
              </a:tr>
              <a:tr h="0">
                <a:tc>
                  <a:txBody>
                    <a:bodyPr/>
                    <a:lstStyle/>
                    <a:p>
                      <a:pPr marL="0" lvl="0" indent="0" algn="l">
                        <a:buNone/>
                      </a:pPr>
                      <a:r>
                        <a:t>50-100</a:t>
                      </a:r>
                    </a:p>
                  </a:txBody>
                  <a:tcPr/>
                </a:tc>
                <a:tc>
                  <a:txBody>
                    <a:bodyPr/>
                    <a:lstStyle/>
                    <a:p>
                      <a:pPr marL="0" lvl="0" indent="0" algn="l">
                        <a:buNone/>
                      </a:pPr>
                      <a:r>
                        <a:t>0.79 (0-3.2)</a:t>
                      </a:r>
                    </a:p>
                  </a:txBody>
                  <a:tcPr/>
                </a:tc>
                <a:tc>
                  <a:txBody>
                    <a:bodyPr/>
                    <a:lstStyle/>
                    <a:p>
                      <a:pPr marL="0" lvl="0" indent="0" algn="l">
                        <a:buNone/>
                      </a:pPr>
                      <a:r>
                        <a:t>0.19 (0-0.55)</a:t>
                      </a:r>
                    </a:p>
                  </a:txBody>
                  <a:tcPr/>
                </a:tc>
                <a:extLst>
                  <a:ext uri="{0D108BD9-81ED-4DB2-BD59-A6C34878D82A}">
                    <a16:rowId xmlns:a16="http://schemas.microsoft.com/office/drawing/2014/main" val="10002"/>
                  </a:ext>
                </a:extLst>
              </a:tr>
              <a:tr h="0">
                <a:tc>
                  <a:txBody>
                    <a:bodyPr/>
                    <a:lstStyle/>
                    <a:p>
                      <a:pPr marL="0" lvl="0" indent="0" algn="l">
                        <a:buNone/>
                      </a:pPr>
                      <a:r>
                        <a:t>20-50</a:t>
                      </a:r>
                    </a:p>
                  </a:txBody>
                  <a:tcPr/>
                </a:tc>
                <a:tc>
                  <a:txBody>
                    <a:bodyPr/>
                    <a:lstStyle/>
                    <a:p>
                      <a:pPr marL="0" lvl="0" indent="0" algn="l">
                        <a:buNone/>
                      </a:pPr>
                      <a:r>
                        <a:t>3.3 (0.78-4.5)</a:t>
                      </a:r>
                    </a:p>
                  </a:txBody>
                  <a:tcPr/>
                </a:tc>
                <a:tc>
                  <a:txBody>
                    <a:bodyPr/>
                    <a:lstStyle/>
                    <a:p>
                      <a:pPr marL="0" lvl="0" indent="0" algn="l">
                        <a:buNone/>
                      </a:pPr>
                      <a:r>
                        <a:t>0.72 (0.19-1.4)</a:t>
                      </a:r>
                    </a:p>
                  </a:txBody>
                  <a:tcPr/>
                </a:tc>
                <a:extLst>
                  <a:ext uri="{0D108BD9-81ED-4DB2-BD59-A6C34878D82A}">
                    <a16:rowId xmlns:a16="http://schemas.microsoft.com/office/drawing/2014/main" val="10003"/>
                  </a:ext>
                </a:extLst>
              </a:tr>
              <a:tr h="0">
                <a:tc>
                  <a:txBody>
                    <a:bodyPr/>
                    <a:lstStyle/>
                    <a:p>
                      <a:pPr marL="0" lvl="0" indent="0" algn="l">
                        <a:buNone/>
                      </a:pPr>
                      <a:r>
                        <a:t>10-20</a:t>
                      </a:r>
                    </a:p>
                  </a:txBody>
                  <a:tcPr/>
                </a:tc>
                <a:tc>
                  <a:txBody>
                    <a:bodyPr/>
                    <a:lstStyle/>
                    <a:p>
                      <a:pPr marL="0" lvl="0" indent="0" algn="l">
                        <a:buNone/>
                      </a:pPr>
                      <a:r>
                        <a:t>0.95 (0.26-1.85)</a:t>
                      </a:r>
                    </a:p>
                  </a:txBody>
                  <a:tcPr/>
                </a:tc>
                <a:tc>
                  <a:txBody>
                    <a:bodyPr/>
                    <a:lstStyle/>
                    <a:p>
                      <a:pPr marL="0" lvl="0" indent="0" algn="l">
                        <a:buNone/>
                      </a:pPr>
                      <a:r>
                        <a:t>1.1 (0.26-3.12)</a:t>
                      </a:r>
                    </a:p>
                  </a:txBody>
                  <a:tcPr/>
                </a:tc>
                <a:extLst>
                  <a:ext uri="{0D108BD9-81ED-4DB2-BD59-A6C34878D82A}">
                    <a16:rowId xmlns:a16="http://schemas.microsoft.com/office/drawing/2014/main" val="10004"/>
                  </a:ext>
                </a:extLst>
              </a:tr>
              <a:tr h="0">
                <a:tc>
                  <a:txBody>
                    <a:bodyPr/>
                    <a:lstStyle/>
                    <a:p>
                      <a:pPr marL="0" lvl="0" indent="0" algn="l">
                        <a:buNone/>
                      </a:pPr>
                      <a:r>
                        <a:t>1-10</a:t>
                      </a:r>
                    </a:p>
                  </a:txBody>
                  <a:tcPr/>
                </a:tc>
                <a:tc>
                  <a:txBody>
                    <a:bodyPr/>
                    <a:lstStyle/>
                    <a:p>
                      <a:pPr marL="0" lvl="0" indent="0" algn="l">
                        <a:buNone/>
                      </a:pPr>
                      <a:r>
                        <a:t>6.63 (4.87-8.67)</a:t>
                      </a:r>
                    </a:p>
                  </a:txBody>
                  <a:tcPr/>
                </a:tc>
                <a:tc>
                  <a:txBody>
                    <a:bodyPr/>
                    <a:lstStyle/>
                    <a:p>
                      <a:pPr marL="0" lvl="0" indent="0" algn="l">
                        <a:buNone/>
                      </a:pPr>
                      <a:r>
                        <a:t>7.09 (4.54-8.92)</a:t>
                      </a:r>
                    </a:p>
                  </a:txBody>
                  <a:tcPr/>
                </a:tc>
                <a:extLst>
                  <a:ext uri="{0D108BD9-81ED-4DB2-BD59-A6C34878D82A}">
                    <a16:rowId xmlns:a16="http://schemas.microsoft.com/office/drawing/2014/main" val="10005"/>
                  </a:ext>
                </a:extLst>
              </a:tr>
              <a:tr h="0">
                <a:tc>
                  <a:txBody>
                    <a:bodyPr/>
                    <a:lstStyle/>
                    <a:p>
                      <a:pPr marL="0" lvl="0" indent="0" algn="l">
                        <a:buNone/>
                      </a:pPr>
                      <a:r>
                        <a:t>&lt;1</a:t>
                      </a:r>
                    </a:p>
                  </a:txBody>
                  <a:tcPr/>
                </a:tc>
                <a:tc>
                  <a:txBody>
                    <a:bodyPr/>
                    <a:lstStyle/>
                    <a:p>
                      <a:pPr marL="0" lvl="0" indent="0" algn="l">
                        <a:buNone/>
                      </a:pPr>
                      <a:r>
                        <a:t>5.61 (3.58-7.32)</a:t>
                      </a:r>
                    </a:p>
                  </a:txBody>
                  <a:tcPr/>
                </a:tc>
                <a:tc>
                  <a:txBody>
                    <a:bodyPr/>
                    <a:lstStyle/>
                    <a:p>
                      <a:pPr marL="0" lvl="0" indent="0" algn="l">
                        <a:buNone/>
                      </a:pPr>
                      <a:r>
                        <a:t>5.8 (4.24-7.3)</a:t>
                      </a:r>
                    </a:p>
                  </a:txBody>
                  <a:tcPr/>
                </a:tc>
                <a:extLst>
                  <a:ext uri="{0D108BD9-81ED-4DB2-BD59-A6C34878D82A}">
                    <a16:rowId xmlns:a16="http://schemas.microsoft.com/office/drawing/2014/main" val="10006"/>
                  </a:ext>
                </a:extLst>
              </a:tr>
            </a:tbl>
          </a:graphicData>
        </a:graphic>
      </p:graphicFrame>
      <p:sp>
        <p:nvSpPr>
          <p:cNvPr id="3" name="Date Placeholder 2">
            <a:extLst>
              <a:ext uri="{FF2B5EF4-FFF2-40B4-BE49-F238E27FC236}">
                <a16:creationId xmlns:a16="http://schemas.microsoft.com/office/drawing/2014/main" id="{C2E208E3-4A6A-1C66-2EC3-5FB35FFFD2D6}"/>
              </a:ext>
            </a:extLst>
          </p:cNvPr>
          <p:cNvSpPr>
            <a:spLocks noGrp="1"/>
          </p:cNvSpPr>
          <p:nvPr>
            <p:ph type="dt" sz="half" idx="10"/>
          </p:nvPr>
        </p:nvSpPr>
        <p:spPr/>
        <p:txBody>
          <a:bodyPr/>
          <a:lstStyle/>
          <a:p>
            <a:fld id="{C66C0F9C-830A-46BA-A501-43E3B9639D2F}" type="datetime5">
              <a:rPr lang="en-US" smtClean="0"/>
              <a:t>12-Jan-24</a:t>
            </a:fld>
            <a:endParaRPr lang="en-US"/>
          </a:p>
        </p:txBody>
      </p:sp>
      <p:sp>
        <p:nvSpPr>
          <p:cNvPr id="4" name="Footer Placeholder 3">
            <a:extLst>
              <a:ext uri="{FF2B5EF4-FFF2-40B4-BE49-F238E27FC236}">
                <a16:creationId xmlns:a16="http://schemas.microsoft.com/office/drawing/2014/main" id="{1C3120C5-C635-0784-FA0E-9FE41769AE4F}"/>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06F15CA0-E78D-099D-2CFF-46A5AF73DAAD}"/>
              </a:ext>
            </a:extLst>
          </p:cNvPr>
          <p:cNvSpPr>
            <a:spLocks noGrp="1"/>
          </p:cNvSpPr>
          <p:nvPr>
            <p:ph type="sldNum" sz="quarter" idx="12"/>
          </p:nvPr>
        </p:nvSpPr>
        <p:spPr/>
        <p:txBody>
          <a:bodyPr/>
          <a:lstStyle/>
          <a:p>
            <a:fld id="{97F1D342-7E94-B940-8CBF-58B8D8706FB5}" type="slidenum">
              <a:rPr lang="en-US" smtClean="0"/>
              <a:t>18</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10. Stability of risk classification across 2011-2015 to 2016-2020</a:t>
            </a:r>
          </a:p>
        </p:txBody>
      </p:sp>
      <p:pic>
        <p:nvPicPr>
          <p:cNvPr id="3" name="Picture 1" descr="fig10.png"/>
          <p:cNvPicPr>
            <a:picLocks noGrp="1" noChangeAspect="1"/>
          </p:cNvPicPr>
          <p:nvPr/>
        </p:nvPicPr>
        <p:blipFill>
          <a:blip r:embed="rId3"/>
          <a:stretch>
            <a:fillRect/>
          </a:stretch>
        </p:blipFill>
        <p:spPr bwMode="auto">
          <a:xfrm>
            <a:off x="3924300" y="1816100"/>
            <a:ext cx="4343400" cy="4343400"/>
          </a:xfrm>
          <a:prstGeom prst="rect">
            <a:avLst/>
          </a:prstGeom>
          <a:noFill/>
          <a:ln w="9525">
            <a:noFill/>
            <a:headEnd/>
            <a:tailEnd/>
          </a:ln>
        </p:spPr>
      </p:pic>
      <p:sp>
        <p:nvSpPr>
          <p:cNvPr id="4" name="Date Placeholder 3">
            <a:extLst>
              <a:ext uri="{FF2B5EF4-FFF2-40B4-BE49-F238E27FC236}">
                <a16:creationId xmlns:a16="http://schemas.microsoft.com/office/drawing/2014/main" id="{F6341766-0F7F-8E49-960B-E997A13206AA}"/>
              </a:ext>
            </a:extLst>
          </p:cNvPr>
          <p:cNvSpPr>
            <a:spLocks noGrp="1"/>
          </p:cNvSpPr>
          <p:nvPr>
            <p:ph type="dt" sz="half" idx="10"/>
          </p:nvPr>
        </p:nvSpPr>
        <p:spPr/>
        <p:txBody>
          <a:bodyPr/>
          <a:lstStyle/>
          <a:p>
            <a:fld id="{42D69B03-738D-4B9D-96CA-EB79D57D2671}" type="datetime5">
              <a:rPr lang="en-US" smtClean="0"/>
              <a:t>12-Jan-24</a:t>
            </a:fld>
            <a:endParaRPr lang="en-US"/>
          </a:p>
        </p:txBody>
      </p:sp>
      <p:sp>
        <p:nvSpPr>
          <p:cNvPr id="5" name="Footer Placeholder 4">
            <a:extLst>
              <a:ext uri="{FF2B5EF4-FFF2-40B4-BE49-F238E27FC236}">
                <a16:creationId xmlns:a16="http://schemas.microsoft.com/office/drawing/2014/main" id="{5E70CCF5-8675-F1AD-EA88-D0EA1BF9F78F}"/>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91A83455-890D-51C6-B2C6-10A84313AE7A}"/>
              </a:ext>
            </a:extLst>
          </p:cNvPr>
          <p:cNvSpPr>
            <a:spLocks noGrp="1"/>
          </p:cNvSpPr>
          <p:nvPr>
            <p:ph type="sldNum" sz="quarter" idx="12"/>
          </p:nvPr>
        </p:nvSpPr>
        <p:spPr/>
        <p:txBody>
          <a:bodyPr/>
          <a:lstStyle/>
          <a:p>
            <a:fld id="{97F1D342-7E94-B940-8CBF-58B8D8706FB5}" type="slidenum">
              <a:rPr lang="en-US" smtClean="0"/>
              <a:t>19</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Introduction</a:t>
            </a:r>
          </a:p>
        </p:txBody>
      </p:sp>
      <p:sp>
        <p:nvSpPr>
          <p:cNvPr id="6" name="Content Placeholder 2">
            <a:extLst>
              <a:ext uri="{FF2B5EF4-FFF2-40B4-BE49-F238E27FC236}">
                <a16:creationId xmlns:a16="http://schemas.microsoft.com/office/drawing/2014/main" id="{BCF1750F-4F1B-8932-4941-7D27FE52F341}"/>
              </a:ext>
            </a:extLst>
          </p:cNvPr>
          <p:cNvSpPr>
            <a:spLocks noGrp="1"/>
          </p:cNvSpPr>
          <p:nvPr>
            <p:ph idx="1"/>
          </p:nvPr>
        </p:nvSpPr>
        <p:spPr/>
        <p:txBody>
          <a:bodyPr/>
          <a:lstStyle/>
          <a:p>
            <a:pPr marL="0" lvl="0" indent="0">
              <a:buNone/>
            </a:pPr>
            <a:r>
              <a:t>Our project aims to produce continent-wide maps of mean annual incidence of suspected cholera cases across Africa from 2011-2020.</a:t>
            </a:r>
            <a:br/>
            <a:endParaRPr/>
          </a:p>
          <a:p>
            <a:pPr marL="0" lvl="0" indent="0">
              <a:buNone/>
            </a:pPr>
            <a:r>
              <a:t>The maps are based on publicly available data (</a:t>
            </a:r>
            <a:r>
              <a:rPr>
                <a:hlinkClick r:id="rId2"/>
              </a:rPr>
              <a:t>cholera-taxonomy.middle-distance.com</a:t>
            </a:r>
            <a:r>
              <a:t>) or confidential data that you, your colleagues, regional stakeholders, or other GTFCC partners contributed for research purposes.</a:t>
            </a:r>
          </a:p>
        </p:txBody>
      </p:sp>
      <p:sp>
        <p:nvSpPr>
          <p:cNvPr id="3" name="Date Placeholder 2">
            <a:extLst>
              <a:ext uri="{FF2B5EF4-FFF2-40B4-BE49-F238E27FC236}">
                <a16:creationId xmlns:a16="http://schemas.microsoft.com/office/drawing/2014/main" id="{00CBE614-6417-34AC-BCC8-061D976D7DF0}"/>
              </a:ext>
            </a:extLst>
          </p:cNvPr>
          <p:cNvSpPr>
            <a:spLocks noGrp="1"/>
          </p:cNvSpPr>
          <p:nvPr>
            <p:ph type="dt" sz="half" idx="10"/>
          </p:nvPr>
        </p:nvSpPr>
        <p:spPr/>
        <p:txBody>
          <a:bodyPr/>
          <a:lstStyle/>
          <a:p>
            <a:fld id="{FB613A5C-A955-4E88-B6EC-54925F9F7CE4}" type="datetime5">
              <a:rPr lang="en-US" smtClean="0"/>
              <a:t>12-Jan-24</a:t>
            </a:fld>
            <a:endParaRPr lang="en-US"/>
          </a:p>
        </p:txBody>
      </p:sp>
      <p:sp>
        <p:nvSpPr>
          <p:cNvPr id="4" name="Footer Placeholder 3">
            <a:extLst>
              <a:ext uri="{FF2B5EF4-FFF2-40B4-BE49-F238E27FC236}">
                <a16:creationId xmlns:a16="http://schemas.microsoft.com/office/drawing/2014/main" id="{A90FED55-4C7F-04E1-C923-BB615CDE02E8}"/>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B91EA8BD-6A4D-3B3F-627B-DFB38E72098E}"/>
              </a:ext>
            </a:extLst>
          </p:cNvPr>
          <p:cNvSpPr>
            <a:spLocks noGrp="1"/>
          </p:cNvSpPr>
          <p:nvPr>
            <p:ph type="sldNum" sz="quarter" idx="12"/>
          </p:nvPr>
        </p:nvSpPr>
        <p:spPr/>
        <p:txBody>
          <a:bodyPr/>
          <a:lstStyle/>
          <a:p>
            <a:fld id="{97F1D342-7E94-B940-8CBF-58B8D8706FB5}" type="slidenum">
              <a:rPr lang="en-US" smtClean="0"/>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Part 3. Data coverage in Zambia</a:t>
            </a:r>
          </a:p>
        </p:txBody>
      </p:sp>
      <p:sp>
        <p:nvSpPr>
          <p:cNvPr id="3" name="Date Placeholder 2">
            <a:extLst>
              <a:ext uri="{FF2B5EF4-FFF2-40B4-BE49-F238E27FC236}">
                <a16:creationId xmlns:a16="http://schemas.microsoft.com/office/drawing/2014/main" id="{6A94A126-C245-C415-6010-94B606BD7A54}"/>
              </a:ext>
            </a:extLst>
          </p:cNvPr>
          <p:cNvSpPr>
            <a:spLocks noGrp="1"/>
          </p:cNvSpPr>
          <p:nvPr>
            <p:ph type="dt" sz="half" idx="10"/>
          </p:nvPr>
        </p:nvSpPr>
        <p:spPr/>
        <p:txBody>
          <a:bodyPr/>
          <a:lstStyle/>
          <a:p>
            <a:fld id="{CDF6B586-DF84-4EB9-A9B9-016B5D2D50E6}" type="datetime5">
              <a:rPr lang="en-US" smtClean="0"/>
              <a:t>12-Jan-24</a:t>
            </a:fld>
            <a:endParaRPr lang="en-US"/>
          </a:p>
        </p:txBody>
      </p:sp>
      <p:sp>
        <p:nvSpPr>
          <p:cNvPr id="4" name="Footer Placeholder 3">
            <a:extLst>
              <a:ext uri="{FF2B5EF4-FFF2-40B4-BE49-F238E27FC236}">
                <a16:creationId xmlns:a16="http://schemas.microsoft.com/office/drawing/2014/main" id="{C93B1BCF-92B7-F392-AE57-D141BD6AFC01}"/>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B1AF1E49-8797-A395-37D4-3ECF62457D52}"/>
              </a:ext>
            </a:extLst>
          </p:cNvPr>
          <p:cNvSpPr>
            <a:spLocks noGrp="1"/>
          </p:cNvSpPr>
          <p:nvPr>
            <p:ph type="sldNum" sz="quarter" idx="12"/>
          </p:nvPr>
        </p:nvSpPr>
        <p:spPr/>
        <p:txBody>
          <a:bodyPr/>
          <a:lstStyle/>
          <a:p>
            <a:fld id="{97F1D342-7E94-B940-8CBF-58B8D8706FB5}" type="slidenum">
              <a:rPr lang="en-US" smtClean="0"/>
              <a:t>20</a:t>
            </a:fld>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11. Country-specific data coverage map across 2011-2015 to 2016-2020</a:t>
            </a:r>
          </a:p>
        </p:txBody>
      </p:sp>
      <p:pic>
        <p:nvPicPr>
          <p:cNvPr id="3" name="Picture 1" descr="fig11.png"/>
          <p:cNvPicPr>
            <a:picLocks noGrp="1" noChangeAspect="1"/>
          </p:cNvPicPr>
          <p:nvPr/>
        </p:nvPicPr>
        <p:blipFill>
          <a:blip r:embed="rId3"/>
          <a:stretch>
            <a:fillRect/>
          </a:stretch>
        </p:blipFill>
        <p:spPr bwMode="auto">
          <a:xfrm>
            <a:off x="1752600" y="1816100"/>
            <a:ext cx="8686800" cy="4343400"/>
          </a:xfrm>
          <a:prstGeom prst="rect">
            <a:avLst/>
          </a:prstGeom>
          <a:noFill/>
          <a:ln w="9525">
            <a:noFill/>
            <a:headEnd/>
            <a:tailEnd/>
          </a:ln>
        </p:spPr>
      </p:pic>
      <p:sp>
        <p:nvSpPr>
          <p:cNvPr id="4" name="Date Placeholder 3">
            <a:extLst>
              <a:ext uri="{FF2B5EF4-FFF2-40B4-BE49-F238E27FC236}">
                <a16:creationId xmlns:a16="http://schemas.microsoft.com/office/drawing/2014/main" id="{ED2B2D3E-1EA5-E8F3-21C0-0F8147A82CC9}"/>
              </a:ext>
            </a:extLst>
          </p:cNvPr>
          <p:cNvSpPr>
            <a:spLocks noGrp="1"/>
          </p:cNvSpPr>
          <p:nvPr>
            <p:ph type="dt" sz="half" idx="10"/>
          </p:nvPr>
        </p:nvSpPr>
        <p:spPr/>
        <p:txBody>
          <a:bodyPr/>
          <a:lstStyle/>
          <a:p>
            <a:fld id="{03CDE15C-3752-4833-A168-28E58CA60FB6}" type="datetime5">
              <a:rPr lang="en-US" smtClean="0"/>
              <a:t>12-Jan-24</a:t>
            </a:fld>
            <a:endParaRPr lang="en-US"/>
          </a:p>
        </p:txBody>
      </p:sp>
      <p:sp>
        <p:nvSpPr>
          <p:cNvPr id="5" name="Footer Placeholder 4">
            <a:extLst>
              <a:ext uri="{FF2B5EF4-FFF2-40B4-BE49-F238E27FC236}">
                <a16:creationId xmlns:a16="http://schemas.microsoft.com/office/drawing/2014/main" id="{04A5099B-A828-354C-88EF-9371AF856756}"/>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384DBC5A-57A1-32D9-DD85-1AA4E3DC3C65}"/>
              </a:ext>
            </a:extLst>
          </p:cNvPr>
          <p:cNvSpPr>
            <a:spLocks noGrp="1"/>
          </p:cNvSpPr>
          <p:nvPr>
            <p:ph type="sldNum" sz="quarter" idx="12"/>
          </p:nvPr>
        </p:nvSpPr>
        <p:spPr/>
        <p:txBody>
          <a:bodyPr/>
          <a:lstStyle/>
          <a:p>
            <a:fld id="{97F1D342-7E94-B940-8CBF-58B8D8706FB5}" type="slidenum">
              <a:rPr lang="en-US" smtClean="0"/>
              <a:t>21</a:t>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Table 2. Number of data points by year for Zambia</a:t>
            </a:r>
          </a:p>
        </p:txBody>
      </p:sp>
      <p:graphicFrame>
        <p:nvGraphicFramePr>
          <p:cNvPr id="6" name="Content Placeholder 5"/>
          <p:cNvGraphicFramePr>
            <a:graphicFrameLocks noGrp="1"/>
          </p:cNvGraphicFramePr>
          <p:nvPr>
            <p:ph idx="1"/>
          </p:nvPr>
        </p:nvGraphicFramePr>
        <p:xfrm>
          <a:off x="838200" y="1816100"/>
          <a:ext cx="10515600" cy="429768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gridCol w="2628900">
                  <a:extLst>
                    <a:ext uri="{9D8B030D-6E8A-4147-A177-3AD203B41FA5}">
                      <a16:colId xmlns:a16="http://schemas.microsoft.com/office/drawing/2014/main" val="20003"/>
                    </a:ext>
                  </a:extLst>
                </a:gridCol>
              </a:tblGrid>
              <a:tr h="0">
                <a:tc>
                  <a:txBody>
                    <a:bodyPr/>
                    <a:lstStyle/>
                    <a:p>
                      <a:pPr marL="0" lvl="0" indent="0" algn="r">
                        <a:buNone/>
                      </a:pPr>
                      <a:r>
                        <a:t>Year</a:t>
                      </a:r>
                    </a:p>
                  </a:txBody>
                  <a:tcPr/>
                </a:tc>
                <a:tc>
                  <a:txBody>
                    <a:bodyPr/>
                    <a:lstStyle/>
                    <a:p>
                      <a:pPr marL="0" lvl="0" indent="0" algn="l">
                        <a:buNone/>
                      </a:pPr>
                      <a:r>
                        <a:t>National level</a:t>
                      </a:r>
                    </a:p>
                  </a:txBody>
                  <a:tcPr/>
                </a:tc>
                <a:tc>
                  <a:txBody>
                    <a:bodyPr/>
                    <a:lstStyle/>
                    <a:p>
                      <a:pPr marL="0" lvl="0" indent="0" algn="l">
                        <a:buNone/>
                      </a:pPr>
                      <a:r>
                        <a:t>First-level administrative units</a:t>
                      </a:r>
                    </a:p>
                  </a:txBody>
                  <a:tcPr/>
                </a:tc>
                <a:tc>
                  <a:txBody>
                    <a:bodyPr/>
                    <a:lstStyle/>
                    <a:p>
                      <a:pPr marL="0" lvl="0" indent="0" algn="l">
                        <a:buNone/>
                      </a:pPr>
                      <a:r>
                        <a:t>Second-level administrative units</a:t>
                      </a:r>
                    </a:p>
                  </a:txBody>
                  <a:tcPr/>
                </a:tc>
                <a:extLst>
                  <a:ext uri="{0D108BD9-81ED-4DB2-BD59-A6C34878D82A}">
                    <a16:rowId xmlns:a16="http://schemas.microsoft.com/office/drawing/2014/main" val="10000"/>
                  </a:ext>
                </a:extLst>
              </a:tr>
              <a:tr h="0">
                <a:tc>
                  <a:txBody>
                    <a:bodyPr/>
                    <a:lstStyle/>
                    <a:p>
                      <a:pPr marL="0" lvl="0" indent="0" algn="r">
                        <a:buNone/>
                      </a:pPr>
                      <a:r>
                        <a:t>2011</a:t>
                      </a:r>
                    </a:p>
                  </a:txBody>
                  <a:tcPr/>
                </a:tc>
                <a:tc>
                  <a:txBody>
                    <a:bodyPr/>
                    <a:lstStyle/>
                    <a:p>
                      <a:pPr marL="0" lvl="0" indent="0" algn="l">
                        <a:buNone/>
                      </a:pPr>
                      <a:r>
                        <a:t>2</a:t>
                      </a:r>
                    </a:p>
                  </a:txBody>
                  <a:tcPr/>
                </a:tc>
                <a:tc>
                  <a:txBody>
                    <a:bodyPr/>
                    <a:lstStyle/>
                    <a:p>
                      <a:pPr marL="0" lvl="0" indent="0" algn="l">
                        <a:buNone/>
                      </a:pPr>
                      <a:r>
                        <a:t>8</a:t>
                      </a:r>
                    </a:p>
                  </a:txBody>
                  <a:tcPr/>
                </a:tc>
                <a:tc>
                  <a:txBody>
                    <a:bodyPr/>
                    <a:lstStyle/>
                    <a:p>
                      <a:pPr marL="0" lvl="0" indent="0" algn="l">
                        <a:buNone/>
                      </a:pPr>
                      <a:r>
                        <a:t>74</a:t>
                      </a:r>
                    </a:p>
                  </a:txBody>
                  <a:tcPr/>
                </a:tc>
                <a:extLst>
                  <a:ext uri="{0D108BD9-81ED-4DB2-BD59-A6C34878D82A}">
                    <a16:rowId xmlns:a16="http://schemas.microsoft.com/office/drawing/2014/main" val="10001"/>
                  </a:ext>
                </a:extLst>
              </a:tr>
              <a:tr h="0">
                <a:tc>
                  <a:txBody>
                    <a:bodyPr/>
                    <a:lstStyle/>
                    <a:p>
                      <a:pPr marL="0" lvl="0" indent="0" algn="r">
                        <a:buNone/>
                      </a:pPr>
                      <a:r>
                        <a:t>2012</a:t>
                      </a:r>
                    </a:p>
                  </a:txBody>
                  <a:tcPr/>
                </a:tc>
                <a:tc>
                  <a:txBody>
                    <a:bodyPr/>
                    <a:lstStyle/>
                    <a:p>
                      <a:pPr marL="0" lvl="0" indent="0" algn="l">
                        <a:buNone/>
                      </a:pPr>
                      <a:r>
                        <a:t>2</a:t>
                      </a:r>
                    </a:p>
                  </a:txBody>
                  <a:tcPr/>
                </a:tc>
                <a:tc>
                  <a:txBody>
                    <a:bodyPr/>
                    <a:lstStyle/>
                    <a:p>
                      <a:pPr marL="0" lvl="0" indent="0" algn="l">
                        <a:buNone/>
                      </a:pPr>
                      <a:r>
                        <a:t>4</a:t>
                      </a:r>
                    </a:p>
                  </a:txBody>
                  <a:tcPr/>
                </a:tc>
                <a:tc>
                  <a:txBody>
                    <a:bodyPr/>
                    <a:lstStyle/>
                    <a:p>
                      <a:pPr marL="0" lvl="0" indent="0" algn="l">
                        <a:buNone/>
                      </a:pPr>
                      <a:r>
                        <a:t>78</a:t>
                      </a:r>
                    </a:p>
                  </a:txBody>
                  <a:tcPr/>
                </a:tc>
                <a:extLst>
                  <a:ext uri="{0D108BD9-81ED-4DB2-BD59-A6C34878D82A}">
                    <a16:rowId xmlns:a16="http://schemas.microsoft.com/office/drawing/2014/main" val="10002"/>
                  </a:ext>
                </a:extLst>
              </a:tr>
              <a:tr h="0">
                <a:tc>
                  <a:txBody>
                    <a:bodyPr/>
                    <a:lstStyle/>
                    <a:p>
                      <a:pPr marL="0" lvl="0" indent="0" algn="r">
                        <a:buNone/>
                      </a:pPr>
                      <a:r>
                        <a:t>2013</a:t>
                      </a:r>
                    </a:p>
                  </a:txBody>
                  <a:tcPr/>
                </a:tc>
                <a:tc>
                  <a:txBody>
                    <a:bodyPr/>
                    <a:lstStyle/>
                    <a:p>
                      <a:pPr marL="0" lvl="0" indent="0" algn="l">
                        <a:buNone/>
                      </a:pPr>
                      <a:r>
                        <a:t>1</a:t>
                      </a:r>
                    </a:p>
                  </a:txBody>
                  <a:tcPr/>
                </a:tc>
                <a:tc>
                  <a:txBody>
                    <a:bodyPr/>
                    <a:lstStyle/>
                    <a:p>
                      <a:pPr marL="0" lvl="0" indent="0" algn="l">
                        <a:buNone/>
                      </a:pPr>
                      <a:r>
                        <a:t>2</a:t>
                      </a:r>
                    </a:p>
                  </a:txBody>
                  <a:tcPr/>
                </a:tc>
                <a:tc>
                  <a:txBody>
                    <a:bodyPr/>
                    <a:lstStyle/>
                    <a:p>
                      <a:pPr marL="0" lvl="0" indent="0" algn="l">
                        <a:buNone/>
                      </a:pPr>
                      <a:r>
                        <a:t>92</a:t>
                      </a:r>
                    </a:p>
                  </a:txBody>
                  <a:tcPr/>
                </a:tc>
                <a:extLst>
                  <a:ext uri="{0D108BD9-81ED-4DB2-BD59-A6C34878D82A}">
                    <a16:rowId xmlns:a16="http://schemas.microsoft.com/office/drawing/2014/main" val="10003"/>
                  </a:ext>
                </a:extLst>
              </a:tr>
              <a:tr h="0">
                <a:tc>
                  <a:txBody>
                    <a:bodyPr/>
                    <a:lstStyle/>
                    <a:p>
                      <a:pPr marL="0" lvl="0" indent="0" algn="r">
                        <a:buNone/>
                      </a:pPr>
                      <a:r>
                        <a:t>2014</a:t>
                      </a:r>
                    </a:p>
                  </a:txBody>
                  <a:tcPr/>
                </a:tc>
                <a:tc>
                  <a:txBody>
                    <a:bodyPr/>
                    <a:lstStyle/>
                    <a:p>
                      <a:pPr marL="0" lvl="0" indent="0" algn="l">
                        <a:buNone/>
                      </a:pPr>
                      <a:r>
                        <a:t>1</a:t>
                      </a:r>
                    </a:p>
                  </a:txBody>
                  <a:tcPr/>
                </a:tc>
                <a:tc>
                  <a:txBody>
                    <a:bodyPr/>
                    <a:lstStyle/>
                    <a:p>
                      <a:pPr marL="0" lvl="0" indent="0" algn="l">
                        <a:buNone/>
                      </a:pPr>
                      <a:r>
                        <a:t>0</a:t>
                      </a:r>
                    </a:p>
                  </a:txBody>
                  <a:tcPr/>
                </a:tc>
                <a:tc>
                  <a:txBody>
                    <a:bodyPr/>
                    <a:lstStyle/>
                    <a:p>
                      <a:pPr marL="0" lvl="0" indent="0" algn="l">
                        <a:buNone/>
                      </a:pPr>
                      <a:r>
                        <a:t>94</a:t>
                      </a:r>
                    </a:p>
                  </a:txBody>
                  <a:tcPr/>
                </a:tc>
                <a:extLst>
                  <a:ext uri="{0D108BD9-81ED-4DB2-BD59-A6C34878D82A}">
                    <a16:rowId xmlns:a16="http://schemas.microsoft.com/office/drawing/2014/main" val="10004"/>
                  </a:ext>
                </a:extLst>
              </a:tr>
              <a:tr h="0">
                <a:tc>
                  <a:txBody>
                    <a:bodyPr/>
                    <a:lstStyle/>
                    <a:p>
                      <a:pPr marL="0" lvl="0" indent="0" algn="r">
                        <a:buNone/>
                      </a:pPr>
                      <a:r>
                        <a:t>2015</a:t>
                      </a:r>
                    </a:p>
                  </a:txBody>
                  <a:tcPr/>
                </a:tc>
                <a:tc>
                  <a:txBody>
                    <a:bodyPr/>
                    <a:lstStyle/>
                    <a:p>
                      <a:pPr marL="0" lvl="0" indent="0" algn="l">
                        <a:buNone/>
                      </a:pPr>
                      <a:r>
                        <a:t>1</a:t>
                      </a:r>
                    </a:p>
                  </a:txBody>
                  <a:tcPr/>
                </a:tc>
                <a:tc>
                  <a:txBody>
                    <a:bodyPr/>
                    <a:lstStyle/>
                    <a:p>
                      <a:pPr marL="0" lvl="0" indent="0" algn="l">
                        <a:buNone/>
                      </a:pPr>
                      <a:r>
                        <a:t>0</a:t>
                      </a:r>
                    </a:p>
                  </a:txBody>
                  <a:tcPr/>
                </a:tc>
                <a:tc>
                  <a:txBody>
                    <a:bodyPr/>
                    <a:lstStyle/>
                    <a:p>
                      <a:pPr marL="0" lvl="0" indent="0" algn="l">
                        <a:buNone/>
                      </a:pPr>
                      <a:r>
                        <a:t>91</a:t>
                      </a:r>
                    </a:p>
                  </a:txBody>
                  <a:tcPr/>
                </a:tc>
                <a:extLst>
                  <a:ext uri="{0D108BD9-81ED-4DB2-BD59-A6C34878D82A}">
                    <a16:rowId xmlns:a16="http://schemas.microsoft.com/office/drawing/2014/main" val="10005"/>
                  </a:ext>
                </a:extLst>
              </a:tr>
              <a:tr h="0">
                <a:tc>
                  <a:txBody>
                    <a:bodyPr/>
                    <a:lstStyle/>
                    <a:p>
                      <a:pPr marL="0" lvl="0" indent="0" algn="r">
                        <a:buNone/>
                      </a:pPr>
                      <a:r>
                        <a:t>2016</a:t>
                      </a:r>
                    </a:p>
                  </a:txBody>
                  <a:tcPr/>
                </a:tc>
                <a:tc>
                  <a:txBody>
                    <a:bodyPr/>
                    <a:lstStyle/>
                    <a:p>
                      <a:pPr marL="0" lvl="0" indent="0" algn="l">
                        <a:buNone/>
                      </a:pPr>
                      <a:r>
                        <a:t>2</a:t>
                      </a:r>
                    </a:p>
                  </a:txBody>
                  <a:tcPr/>
                </a:tc>
                <a:tc>
                  <a:txBody>
                    <a:bodyPr/>
                    <a:lstStyle/>
                    <a:p>
                      <a:pPr marL="0" lvl="0" indent="0" algn="l">
                        <a:buNone/>
                      </a:pPr>
                      <a:r>
                        <a:t>1</a:t>
                      </a:r>
                    </a:p>
                  </a:txBody>
                  <a:tcPr/>
                </a:tc>
                <a:tc>
                  <a:txBody>
                    <a:bodyPr/>
                    <a:lstStyle/>
                    <a:p>
                      <a:pPr marL="0" lvl="0" indent="0" algn="l">
                        <a:buNone/>
                      </a:pPr>
                      <a:r>
                        <a:t>100</a:t>
                      </a:r>
                    </a:p>
                  </a:txBody>
                  <a:tcPr/>
                </a:tc>
                <a:extLst>
                  <a:ext uri="{0D108BD9-81ED-4DB2-BD59-A6C34878D82A}">
                    <a16:rowId xmlns:a16="http://schemas.microsoft.com/office/drawing/2014/main" val="10006"/>
                  </a:ext>
                </a:extLst>
              </a:tr>
              <a:tr h="0">
                <a:tc>
                  <a:txBody>
                    <a:bodyPr/>
                    <a:lstStyle/>
                    <a:p>
                      <a:pPr marL="0" lvl="0" indent="0" algn="r">
                        <a:buNone/>
                      </a:pPr>
                      <a:r>
                        <a:t>2017</a:t>
                      </a:r>
                    </a:p>
                  </a:txBody>
                  <a:tcPr/>
                </a:tc>
                <a:tc>
                  <a:txBody>
                    <a:bodyPr/>
                    <a:lstStyle/>
                    <a:p>
                      <a:pPr marL="0" lvl="0" indent="0" algn="l">
                        <a:buNone/>
                      </a:pPr>
                      <a:r>
                        <a:t>4</a:t>
                      </a:r>
                    </a:p>
                  </a:txBody>
                  <a:tcPr/>
                </a:tc>
                <a:tc>
                  <a:txBody>
                    <a:bodyPr/>
                    <a:lstStyle/>
                    <a:p>
                      <a:pPr marL="0" lvl="0" indent="0" algn="l">
                        <a:buNone/>
                      </a:pPr>
                      <a:r>
                        <a:t>19</a:t>
                      </a:r>
                    </a:p>
                  </a:txBody>
                  <a:tcPr/>
                </a:tc>
                <a:tc>
                  <a:txBody>
                    <a:bodyPr/>
                    <a:lstStyle/>
                    <a:p>
                      <a:pPr marL="0" lvl="0" indent="0" algn="l">
                        <a:buNone/>
                      </a:pPr>
                      <a:r>
                        <a:t>107</a:t>
                      </a:r>
                    </a:p>
                  </a:txBody>
                  <a:tcPr/>
                </a:tc>
                <a:extLst>
                  <a:ext uri="{0D108BD9-81ED-4DB2-BD59-A6C34878D82A}">
                    <a16:rowId xmlns:a16="http://schemas.microsoft.com/office/drawing/2014/main" val="10007"/>
                  </a:ext>
                </a:extLst>
              </a:tr>
              <a:tr h="0">
                <a:tc>
                  <a:txBody>
                    <a:bodyPr/>
                    <a:lstStyle/>
                    <a:p>
                      <a:pPr marL="0" lvl="0" indent="0" algn="r">
                        <a:buNone/>
                      </a:pPr>
                      <a:r>
                        <a:t>2018</a:t>
                      </a:r>
                    </a:p>
                  </a:txBody>
                  <a:tcPr/>
                </a:tc>
                <a:tc>
                  <a:txBody>
                    <a:bodyPr/>
                    <a:lstStyle/>
                    <a:p>
                      <a:pPr marL="0" lvl="0" indent="0" algn="l">
                        <a:buNone/>
                      </a:pPr>
                      <a:r>
                        <a:t>2</a:t>
                      </a:r>
                    </a:p>
                  </a:txBody>
                  <a:tcPr/>
                </a:tc>
                <a:tc>
                  <a:txBody>
                    <a:bodyPr/>
                    <a:lstStyle/>
                    <a:p>
                      <a:pPr marL="0" lvl="0" indent="0" algn="l">
                        <a:buNone/>
                      </a:pPr>
                      <a:r>
                        <a:t>15</a:t>
                      </a:r>
                    </a:p>
                  </a:txBody>
                  <a:tcPr/>
                </a:tc>
                <a:tc>
                  <a:txBody>
                    <a:bodyPr/>
                    <a:lstStyle/>
                    <a:p>
                      <a:pPr marL="0" lvl="0" indent="0" algn="l">
                        <a:buNone/>
                      </a:pPr>
                      <a:r>
                        <a:t>72</a:t>
                      </a:r>
                    </a:p>
                  </a:txBody>
                  <a:tcPr/>
                </a:tc>
                <a:extLst>
                  <a:ext uri="{0D108BD9-81ED-4DB2-BD59-A6C34878D82A}">
                    <a16:rowId xmlns:a16="http://schemas.microsoft.com/office/drawing/2014/main" val="10008"/>
                  </a:ext>
                </a:extLst>
              </a:tr>
              <a:tr h="0">
                <a:tc>
                  <a:txBody>
                    <a:bodyPr/>
                    <a:lstStyle/>
                    <a:p>
                      <a:pPr marL="0" lvl="0" indent="0" algn="r">
                        <a:buNone/>
                      </a:pPr>
                      <a:r>
                        <a:t>2019</a:t>
                      </a:r>
                    </a:p>
                  </a:txBody>
                  <a:tcPr/>
                </a:tc>
                <a:tc>
                  <a:txBody>
                    <a:bodyPr/>
                    <a:lstStyle/>
                    <a:p>
                      <a:pPr marL="0" lvl="0" indent="0" algn="l">
                        <a:buNone/>
                      </a:pPr>
                      <a:r>
                        <a:t>3</a:t>
                      </a:r>
                    </a:p>
                  </a:txBody>
                  <a:tcPr/>
                </a:tc>
                <a:tc>
                  <a:txBody>
                    <a:bodyPr/>
                    <a:lstStyle/>
                    <a:p>
                      <a:pPr marL="0" lvl="0" indent="0" algn="l">
                        <a:buNone/>
                      </a:pPr>
                      <a:r>
                        <a:t>2</a:t>
                      </a:r>
                    </a:p>
                  </a:txBody>
                  <a:tcPr/>
                </a:tc>
                <a:tc>
                  <a:txBody>
                    <a:bodyPr/>
                    <a:lstStyle/>
                    <a:p>
                      <a:pPr marL="0" lvl="0" indent="0" algn="l">
                        <a:buNone/>
                      </a:pPr>
                      <a:r>
                        <a:t>6</a:t>
                      </a:r>
                    </a:p>
                  </a:txBody>
                  <a:tcPr/>
                </a:tc>
                <a:extLst>
                  <a:ext uri="{0D108BD9-81ED-4DB2-BD59-A6C34878D82A}">
                    <a16:rowId xmlns:a16="http://schemas.microsoft.com/office/drawing/2014/main" val="10009"/>
                  </a:ext>
                </a:extLst>
              </a:tr>
              <a:tr h="0">
                <a:tc>
                  <a:txBody>
                    <a:bodyPr/>
                    <a:lstStyle/>
                    <a:p>
                      <a:pPr marL="0" lvl="0" indent="0" algn="r">
                        <a:buNone/>
                      </a:pPr>
                      <a:r>
                        <a:t>2020</a:t>
                      </a:r>
                    </a:p>
                  </a:txBody>
                  <a:tcPr/>
                </a:tc>
                <a:tc>
                  <a:txBody>
                    <a:bodyPr/>
                    <a:lstStyle/>
                    <a:p>
                      <a:pPr marL="0" lvl="0" indent="0" algn="l">
                        <a:buNone/>
                      </a:pPr>
                      <a:r>
                        <a:t>1</a:t>
                      </a:r>
                    </a:p>
                  </a:txBody>
                  <a:tcPr/>
                </a:tc>
                <a:tc>
                  <a:txBody>
                    <a:bodyPr/>
                    <a:lstStyle/>
                    <a:p>
                      <a:pPr marL="0" lvl="0" indent="0" algn="l">
                        <a:buNone/>
                      </a:pPr>
                      <a:r>
                        <a:t>0</a:t>
                      </a:r>
                    </a:p>
                  </a:txBody>
                  <a:tcPr/>
                </a:tc>
                <a:tc>
                  <a:txBody>
                    <a:bodyPr/>
                    <a:lstStyle/>
                    <a:p>
                      <a:pPr marL="0" lvl="0" indent="0" algn="l">
                        <a:buNone/>
                      </a:pPr>
                      <a:r>
                        <a:t>0</a:t>
                      </a:r>
                    </a:p>
                  </a:txBody>
                  <a:tcPr/>
                </a:tc>
                <a:extLst>
                  <a:ext uri="{0D108BD9-81ED-4DB2-BD59-A6C34878D82A}">
                    <a16:rowId xmlns:a16="http://schemas.microsoft.com/office/drawing/2014/main" val="10010"/>
                  </a:ext>
                </a:extLst>
              </a:tr>
            </a:tbl>
          </a:graphicData>
        </a:graphic>
      </p:graphicFrame>
      <p:sp>
        <p:nvSpPr>
          <p:cNvPr id="3" name="Date Placeholder 2">
            <a:extLst>
              <a:ext uri="{FF2B5EF4-FFF2-40B4-BE49-F238E27FC236}">
                <a16:creationId xmlns:a16="http://schemas.microsoft.com/office/drawing/2014/main" id="{C67736DD-10D0-5B42-D9AB-025C9E7ED7E5}"/>
              </a:ext>
            </a:extLst>
          </p:cNvPr>
          <p:cNvSpPr>
            <a:spLocks noGrp="1"/>
          </p:cNvSpPr>
          <p:nvPr>
            <p:ph type="dt" sz="half" idx="10"/>
          </p:nvPr>
        </p:nvSpPr>
        <p:spPr/>
        <p:txBody>
          <a:bodyPr/>
          <a:lstStyle/>
          <a:p>
            <a:fld id="{B6240ACB-45D7-4865-8998-AFC76A044DA4}" type="datetime5">
              <a:rPr lang="en-US" smtClean="0"/>
              <a:t>12-Jan-24</a:t>
            </a:fld>
            <a:endParaRPr lang="en-US"/>
          </a:p>
        </p:txBody>
      </p:sp>
      <p:sp>
        <p:nvSpPr>
          <p:cNvPr id="4" name="Footer Placeholder 3">
            <a:extLst>
              <a:ext uri="{FF2B5EF4-FFF2-40B4-BE49-F238E27FC236}">
                <a16:creationId xmlns:a16="http://schemas.microsoft.com/office/drawing/2014/main" id="{BBC5AE3C-8080-5BC0-5881-69D5EF76251B}"/>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22E69505-838E-BA7F-295E-F3B1AD2DDE5C}"/>
              </a:ext>
            </a:extLst>
          </p:cNvPr>
          <p:cNvSpPr>
            <a:spLocks noGrp="1"/>
          </p:cNvSpPr>
          <p:nvPr>
            <p:ph type="sldNum" sz="quarter" idx="12"/>
          </p:nvPr>
        </p:nvSpPr>
        <p:spPr/>
        <p:txBody>
          <a:bodyPr/>
          <a:lstStyle/>
          <a:p>
            <a:fld id="{97F1D342-7E94-B940-8CBF-58B8D8706FB5}" type="slidenum">
              <a:rPr lang="en-US" smtClean="0"/>
              <a:t>22</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Part 4. Model Fit for Zambia</a:t>
            </a:r>
          </a:p>
        </p:txBody>
      </p:sp>
      <p:sp>
        <p:nvSpPr>
          <p:cNvPr id="3" name="Date Placeholder 2">
            <a:extLst>
              <a:ext uri="{FF2B5EF4-FFF2-40B4-BE49-F238E27FC236}">
                <a16:creationId xmlns:a16="http://schemas.microsoft.com/office/drawing/2014/main" id="{2DCBBA00-67EB-F863-F5F2-B40A3E56512D}"/>
              </a:ext>
            </a:extLst>
          </p:cNvPr>
          <p:cNvSpPr>
            <a:spLocks noGrp="1"/>
          </p:cNvSpPr>
          <p:nvPr>
            <p:ph type="dt" sz="half" idx="10"/>
          </p:nvPr>
        </p:nvSpPr>
        <p:spPr/>
        <p:txBody>
          <a:bodyPr/>
          <a:lstStyle/>
          <a:p>
            <a:fld id="{AC86D10A-6028-417F-A5C9-5E90091B876C}" type="datetime5">
              <a:rPr lang="en-US" smtClean="0"/>
              <a:t>12-Jan-24</a:t>
            </a:fld>
            <a:endParaRPr lang="en-US"/>
          </a:p>
        </p:txBody>
      </p:sp>
      <p:sp>
        <p:nvSpPr>
          <p:cNvPr id="4" name="Footer Placeholder 3">
            <a:extLst>
              <a:ext uri="{FF2B5EF4-FFF2-40B4-BE49-F238E27FC236}">
                <a16:creationId xmlns:a16="http://schemas.microsoft.com/office/drawing/2014/main" id="{71D135C0-827A-1907-3EB8-FAFFCE92B118}"/>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EC9977AE-AF4B-4551-7D78-F3BA330CF9FB}"/>
              </a:ext>
            </a:extLst>
          </p:cNvPr>
          <p:cNvSpPr>
            <a:spLocks noGrp="1"/>
          </p:cNvSpPr>
          <p:nvPr>
            <p:ph type="sldNum" sz="quarter" idx="12"/>
          </p:nvPr>
        </p:nvSpPr>
        <p:spPr/>
        <p:txBody>
          <a:bodyPr/>
          <a:lstStyle/>
          <a:p>
            <a:fld id="{97F1D342-7E94-B940-8CBF-58B8D8706FB5}" type="slidenum">
              <a:rPr lang="en-US" smtClean="0"/>
              <a:t>23</a:t>
            </a:fld>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12. Observed cases versus modeled cases across 2011-2015 and 2016-2020</a:t>
            </a:r>
          </a:p>
        </p:txBody>
      </p:sp>
      <p:pic>
        <p:nvPicPr>
          <p:cNvPr id="3" name="Picture 1" descr="fig12.png"/>
          <p:cNvPicPr>
            <a:picLocks noGrp="1" noChangeAspect="1"/>
          </p:cNvPicPr>
          <p:nvPr/>
        </p:nvPicPr>
        <p:blipFill>
          <a:blip r:embed="rId3"/>
          <a:stretch>
            <a:fillRect/>
          </a:stretch>
        </p:blipFill>
        <p:spPr bwMode="auto">
          <a:xfrm>
            <a:off x="2476500" y="1816100"/>
            <a:ext cx="7239000" cy="4343400"/>
          </a:xfrm>
          <a:prstGeom prst="rect">
            <a:avLst/>
          </a:prstGeom>
          <a:noFill/>
          <a:ln w="9525">
            <a:noFill/>
            <a:headEnd/>
            <a:tailEnd/>
          </a:ln>
        </p:spPr>
      </p:pic>
      <p:sp>
        <p:nvSpPr>
          <p:cNvPr id="4" name="Date Placeholder 3">
            <a:extLst>
              <a:ext uri="{FF2B5EF4-FFF2-40B4-BE49-F238E27FC236}">
                <a16:creationId xmlns:a16="http://schemas.microsoft.com/office/drawing/2014/main" id="{361544C5-5FA6-B2F9-62CD-7378C4178078}"/>
              </a:ext>
            </a:extLst>
          </p:cNvPr>
          <p:cNvSpPr>
            <a:spLocks noGrp="1"/>
          </p:cNvSpPr>
          <p:nvPr>
            <p:ph type="dt" sz="half" idx="10"/>
          </p:nvPr>
        </p:nvSpPr>
        <p:spPr/>
        <p:txBody>
          <a:bodyPr/>
          <a:lstStyle/>
          <a:p>
            <a:fld id="{015E10DB-E1BA-4E08-9563-6D04C17BEF79}" type="datetime5">
              <a:rPr lang="en-US" smtClean="0"/>
              <a:t>12-Jan-24</a:t>
            </a:fld>
            <a:endParaRPr lang="en-US"/>
          </a:p>
        </p:txBody>
      </p:sp>
      <p:sp>
        <p:nvSpPr>
          <p:cNvPr id="5" name="Footer Placeholder 4">
            <a:extLst>
              <a:ext uri="{FF2B5EF4-FFF2-40B4-BE49-F238E27FC236}">
                <a16:creationId xmlns:a16="http://schemas.microsoft.com/office/drawing/2014/main" id="{2E09E0D5-C73B-D057-C60E-2EE59DC2760B}"/>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7BB9FDE2-8F26-DA91-044E-2C403D993445}"/>
              </a:ext>
            </a:extLst>
          </p:cNvPr>
          <p:cNvSpPr>
            <a:spLocks noGrp="1"/>
          </p:cNvSpPr>
          <p:nvPr>
            <p:ph type="sldNum" sz="quarter" idx="12"/>
          </p:nvPr>
        </p:nvSpPr>
        <p:spPr/>
        <p:txBody>
          <a:bodyPr/>
          <a:lstStyle/>
          <a:p>
            <a:fld id="{97F1D342-7E94-B940-8CBF-58B8D8706FB5}" type="slidenum">
              <a:rPr lang="en-US" smtClean="0"/>
              <a:t>24</a:t>
            </a:fld>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Who will use these maps?</a:t>
            </a:r>
          </a:p>
        </p:txBody>
      </p:sp>
      <p:sp>
        <p:nvSpPr>
          <p:cNvPr id="6" name="Content Placeholder 2">
            <a:extLst>
              <a:ext uri="{FF2B5EF4-FFF2-40B4-BE49-F238E27FC236}">
                <a16:creationId xmlns:a16="http://schemas.microsoft.com/office/drawing/2014/main" id="{BCF1750F-4F1B-8932-4941-7D27FE52F341}"/>
              </a:ext>
            </a:extLst>
          </p:cNvPr>
          <p:cNvSpPr>
            <a:spLocks noGrp="1"/>
          </p:cNvSpPr>
          <p:nvPr>
            <p:ph idx="1"/>
          </p:nvPr>
        </p:nvSpPr>
        <p:spPr/>
        <p:txBody>
          <a:bodyPr/>
          <a:lstStyle/>
          <a:p>
            <a:pPr marL="0" lvl="0" indent="0">
              <a:buNone/>
            </a:pPr>
            <a:r>
              <a:t>We anticipate that the maps will be used by country and regional cholera control managers and stakeholders, GTFCC partners, donors, and researchers to understand the magnitude of burden and the spatial distribution of suspected cholera across Africa.</a:t>
            </a:r>
          </a:p>
        </p:txBody>
      </p:sp>
      <p:sp>
        <p:nvSpPr>
          <p:cNvPr id="3" name="Date Placeholder 2">
            <a:extLst>
              <a:ext uri="{FF2B5EF4-FFF2-40B4-BE49-F238E27FC236}">
                <a16:creationId xmlns:a16="http://schemas.microsoft.com/office/drawing/2014/main" id="{9A6BA6E1-6A2A-AC4F-0812-8BEB58CF7E72}"/>
              </a:ext>
            </a:extLst>
          </p:cNvPr>
          <p:cNvSpPr>
            <a:spLocks noGrp="1"/>
          </p:cNvSpPr>
          <p:nvPr>
            <p:ph type="dt" sz="half" idx="10"/>
          </p:nvPr>
        </p:nvSpPr>
        <p:spPr/>
        <p:txBody>
          <a:bodyPr/>
          <a:lstStyle/>
          <a:p>
            <a:fld id="{7E42D232-CF61-4C0E-ABF2-8D5116C0AA88}" type="datetime5">
              <a:rPr lang="en-US" smtClean="0"/>
              <a:t>12-Jan-24</a:t>
            </a:fld>
            <a:endParaRPr lang="en-US"/>
          </a:p>
        </p:txBody>
      </p:sp>
      <p:sp>
        <p:nvSpPr>
          <p:cNvPr id="4" name="Footer Placeholder 3">
            <a:extLst>
              <a:ext uri="{FF2B5EF4-FFF2-40B4-BE49-F238E27FC236}">
                <a16:creationId xmlns:a16="http://schemas.microsoft.com/office/drawing/2014/main" id="{7A0D9135-4875-20AB-4AF7-212B741A5406}"/>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D9526025-EB81-95C7-3FE4-21C153AFAD26}"/>
              </a:ext>
            </a:extLst>
          </p:cNvPr>
          <p:cNvSpPr>
            <a:spLocks noGrp="1"/>
          </p:cNvSpPr>
          <p:nvPr>
            <p:ph type="sldNum" sz="quarter" idx="12"/>
          </p:nvPr>
        </p:nvSpPr>
        <p:spPr/>
        <p:txBody>
          <a:bodyPr/>
          <a:lstStyle/>
          <a:p>
            <a:fld id="{97F1D342-7E94-B940-8CBF-58B8D8706FB5}" type="slidenum">
              <a:rPr lang="en-US" smtClean="0"/>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How will these maps be used?</a:t>
            </a:r>
          </a:p>
        </p:txBody>
      </p:sp>
      <p:sp>
        <p:nvSpPr>
          <p:cNvPr id="6" name="Content Placeholder 2">
            <a:extLst>
              <a:ext uri="{FF2B5EF4-FFF2-40B4-BE49-F238E27FC236}">
                <a16:creationId xmlns:a16="http://schemas.microsoft.com/office/drawing/2014/main" id="{BCF1750F-4F1B-8932-4941-7D27FE52F341}"/>
              </a:ext>
            </a:extLst>
          </p:cNvPr>
          <p:cNvSpPr>
            <a:spLocks noGrp="1"/>
          </p:cNvSpPr>
          <p:nvPr>
            <p:ph idx="1"/>
          </p:nvPr>
        </p:nvSpPr>
        <p:spPr/>
        <p:txBody>
          <a:bodyPr/>
          <a:lstStyle/>
          <a:p>
            <a:pPr lvl="1"/>
            <a:r>
              <a:t>To forecast potential OCV demand and number of people living at high risk of V. cholerae exposure</a:t>
            </a:r>
          </a:p>
          <a:p>
            <a:pPr lvl="1"/>
            <a:r>
              <a:t>To identify potential priority areas for cholera control</a:t>
            </a:r>
          </a:p>
          <a:p>
            <a:pPr lvl="1"/>
            <a:r>
              <a:t>To advocate for funding for national cholera plans and other cholera control activities</a:t>
            </a:r>
          </a:p>
          <a:p>
            <a:pPr lvl="1"/>
            <a:r>
              <a:t>To summarize the epidemiologic situation of cholera in a country or region</a:t>
            </a:r>
          </a:p>
          <a:p>
            <a:pPr lvl="1"/>
            <a:r>
              <a:t>To understand the stability of cholera burden hotspots over a 10-year period</a:t>
            </a:r>
          </a:p>
        </p:txBody>
      </p:sp>
      <p:sp>
        <p:nvSpPr>
          <p:cNvPr id="3" name="Date Placeholder 2">
            <a:extLst>
              <a:ext uri="{FF2B5EF4-FFF2-40B4-BE49-F238E27FC236}">
                <a16:creationId xmlns:a16="http://schemas.microsoft.com/office/drawing/2014/main" id="{889E1F1F-9115-F33E-475D-832FD58C5485}"/>
              </a:ext>
            </a:extLst>
          </p:cNvPr>
          <p:cNvSpPr>
            <a:spLocks noGrp="1"/>
          </p:cNvSpPr>
          <p:nvPr>
            <p:ph type="dt" sz="half" idx="10"/>
          </p:nvPr>
        </p:nvSpPr>
        <p:spPr/>
        <p:txBody>
          <a:bodyPr/>
          <a:lstStyle/>
          <a:p>
            <a:fld id="{4ADC8646-B2E3-4999-BD1B-43668255D26C}" type="datetime5">
              <a:rPr lang="en-US" smtClean="0"/>
              <a:t>12-Jan-24</a:t>
            </a:fld>
            <a:endParaRPr lang="en-US"/>
          </a:p>
        </p:txBody>
      </p:sp>
      <p:sp>
        <p:nvSpPr>
          <p:cNvPr id="4" name="Footer Placeholder 3">
            <a:extLst>
              <a:ext uri="{FF2B5EF4-FFF2-40B4-BE49-F238E27FC236}">
                <a16:creationId xmlns:a16="http://schemas.microsoft.com/office/drawing/2014/main" id="{266FD281-878A-CA21-EEF7-317E04FDBAF7}"/>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3166F5FD-475C-A136-6019-EE66FE56EA3E}"/>
              </a:ext>
            </a:extLst>
          </p:cNvPr>
          <p:cNvSpPr>
            <a:spLocks noGrp="1"/>
          </p:cNvSpPr>
          <p:nvPr>
            <p:ph type="sldNum" sz="quarter" idx="12"/>
          </p:nvPr>
        </p:nvSpPr>
        <p:spPr/>
        <p:txBody>
          <a:bodyPr/>
          <a:lstStyle/>
          <a:p>
            <a:fld id="{97F1D342-7E94-B940-8CBF-58B8D8706FB5}" type="slidenum">
              <a:rPr lang="en-US" smtClean="0"/>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Why did we contact you?</a:t>
            </a:r>
          </a:p>
        </p:txBody>
      </p:sp>
      <p:sp>
        <p:nvSpPr>
          <p:cNvPr id="6" name="Content Placeholder 2">
            <a:extLst>
              <a:ext uri="{FF2B5EF4-FFF2-40B4-BE49-F238E27FC236}">
                <a16:creationId xmlns:a16="http://schemas.microsoft.com/office/drawing/2014/main" id="{BCF1750F-4F1B-8932-4941-7D27FE52F341}"/>
              </a:ext>
            </a:extLst>
          </p:cNvPr>
          <p:cNvSpPr>
            <a:spLocks noGrp="1"/>
          </p:cNvSpPr>
          <p:nvPr>
            <p:ph idx="1"/>
          </p:nvPr>
        </p:nvSpPr>
        <p:spPr/>
        <p:txBody>
          <a:bodyPr>
            <a:normAutofit fontScale="92500"/>
          </a:bodyPr>
          <a:lstStyle/>
          <a:p>
            <a:pPr marL="0" lvl="0" indent="0">
              <a:buNone/>
            </a:pPr>
            <a:r>
              <a:t>As an expert in cholera control for your region, we would like your help in verifying the accuracy of the maps we produced.</a:t>
            </a:r>
            <a:br/>
            <a:endParaRPr/>
          </a:p>
          <a:p>
            <a:pPr marL="0" lvl="0" indent="0">
              <a:buNone/>
            </a:pPr>
            <a:r>
              <a:t>We invite you to provide feedback on our modeled estimates, join us as a co-author on our manuscript about cholera burden in Africa from 2011-2020, and use the images in these slides for your own presentations about the epidemiologic situation of cholera in your region.</a:t>
            </a:r>
            <a:br/>
            <a:endParaRPr/>
          </a:p>
          <a:p>
            <a:pPr marL="0" lvl="0" indent="0">
              <a:buNone/>
            </a:pPr>
            <a:r>
              <a:t>Please refer to our initial email and on how to provide your feedback on the figures and tables in this presentation. Email </a:t>
            </a:r>
            <a:r>
              <a:rPr>
                <a:hlinkClick r:id="rId2"/>
              </a:rPr>
              <a:t>elizabeth.c.lee@jhu.edu</a:t>
            </a:r>
            <a:r>
              <a:t> for further questions.</a:t>
            </a:r>
          </a:p>
        </p:txBody>
      </p:sp>
      <p:sp>
        <p:nvSpPr>
          <p:cNvPr id="3" name="Date Placeholder 2">
            <a:extLst>
              <a:ext uri="{FF2B5EF4-FFF2-40B4-BE49-F238E27FC236}">
                <a16:creationId xmlns:a16="http://schemas.microsoft.com/office/drawing/2014/main" id="{B9554AB1-9B7E-E174-F503-1880AA8C1D02}"/>
              </a:ext>
            </a:extLst>
          </p:cNvPr>
          <p:cNvSpPr>
            <a:spLocks noGrp="1"/>
          </p:cNvSpPr>
          <p:nvPr>
            <p:ph type="dt" sz="half" idx="10"/>
          </p:nvPr>
        </p:nvSpPr>
        <p:spPr/>
        <p:txBody>
          <a:bodyPr/>
          <a:lstStyle/>
          <a:p>
            <a:fld id="{834F82CF-0ACA-4187-9AEA-48EE32A346EA}" type="datetime5">
              <a:rPr lang="en-US" smtClean="0"/>
              <a:t>12-Jan-24</a:t>
            </a:fld>
            <a:endParaRPr lang="en-US"/>
          </a:p>
        </p:txBody>
      </p:sp>
      <p:sp>
        <p:nvSpPr>
          <p:cNvPr id="4" name="Footer Placeholder 3">
            <a:extLst>
              <a:ext uri="{FF2B5EF4-FFF2-40B4-BE49-F238E27FC236}">
                <a16:creationId xmlns:a16="http://schemas.microsoft.com/office/drawing/2014/main" id="{2BFC449B-7F14-DD5C-E39B-A1AF58877704}"/>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622BD187-4DCB-173E-37BA-F03742EF2944}"/>
              </a:ext>
            </a:extLst>
          </p:cNvPr>
          <p:cNvSpPr>
            <a:spLocks noGrp="1"/>
          </p:cNvSpPr>
          <p:nvPr>
            <p:ph type="sldNum" sz="quarter" idx="12"/>
          </p:nvPr>
        </p:nvSpPr>
        <p:spPr/>
        <p:txBody>
          <a:bodyPr/>
          <a:lstStyle/>
          <a:p>
            <a:fld id="{97F1D342-7E94-B940-8CBF-58B8D8706FB5}" type="slidenum">
              <a:rPr lang="en-US" smtClean="0"/>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Presentation Outline</a:t>
            </a:r>
          </a:p>
        </p:txBody>
      </p:sp>
      <p:sp>
        <p:nvSpPr>
          <p:cNvPr id="6" name="Content Placeholder 2">
            <a:extLst>
              <a:ext uri="{FF2B5EF4-FFF2-40B4-BE49-F238E27FC236}">
                <a16:creationId xmlns:a16="http://schemas.microsoft.com/office/drawing/2014/main" id="{BCF1750F-4F1B-8932-4941-7D27FE52F341}"/>
              </a:ext>
            </a:extLst>
          </p:cNvPr>
          <p:cNvSpPr>
            <a:spLocks noGrp="1"/>
          </p:cNvSpPr>
          <p:nvPr>
            <p:ph idx="1"/>
          </p:nvPr>
        </p:nvSpPr>
        <p:spPr/>
        <p:txBody>
          <a:bodyPr/>
          <a:lstStyle/>
          <a:p>
            <a:pPr lvl="1"/>
            <a:r>
              <a:rPr b="1"/>
              <a:t>Part 1. Continent-wide maps</a:t>
            </a:r>
            <a:r>
              <a:t> – These are the results that we will present in our manuscript.</a:t>
            </a:r>
          </a:p>
          <a:p>
            <a:pPr lvl="1"/>
            <a:r>
              <a:rPr b="1"/>
              <a:t>Part 2. Country-specific maps</a:t>
            </a:r>
            <a:r>
              <a:t> – Please evaluate the accuracy of these figures in the feedback form.</a:t>
            </a:r>
          </a:p>
          <a:p>
            <a:pPr lvl="1"/>
            <a:r>
              <a:rPr b="1"/>
              <a:t>Part 3. Data Coverage in Zambia</a:t>
            </a:r>
            <a:r>
              <a:t> – This summarizes the data we used in our model for your country.</a:t>
            </a:r>
          </a:p>
          <a:p>
            <a:pPr lvl="1"/>
            <a:r>
              <a:rPr b="1"/>
              <a:t>Part 4. Model Fit for Zambia</a:t>
            </a:r>
            <a:r>
              <a:t>– This shows the robustness of the model fit for your country.</a:t>
            </a:r>
          </a:p>
        </p:txBody>
      </p:sp>
      <p:sp>
        <p:nvSpPr>
          <p:cNvPr id="3" name="Date Placeholder 2">
            <a:extLst>
              <a:ext uri="{FF2B5EF4-FFF2-40B4-BE49-F238E27FC236}">
                <a16:creationId xmlns:a16="http://schemas.microsoft.com/office/drawing/2014/main" id="{38C24D88-0C6D-1EEC-2FEB-0480B0AAB488}"/>
              </a:ext>
            </a:extLst>
          </p:cNvPr>
          <p:cNvSpPr>
            <a:spLocks noGrp="1"/>
          </p:cNvSpPr>
          <p:nvPr>
            <p:ph type="dt" sz="half" idx="10"/>
          </p:nvPr>
        </p:nvSpPr>
        <p:spPr/>
        <p:txBody>
          <a:bodyPr/>
          <a:lstStyle/>
          <a:p>
            <a:fld id="{E60F0904-2417-4A70-8DBC-9F3E820C7FC9}" type="datetime5">
              <a:rPr lang="en-US" smtClean="0"/>
              <a:t>12-Jan-24</a:t>
            </a:fld>
            <a:endParaRPr lang="en-US"/>
          </a:p>
        </p:txBody>
      </p:sp>
      <p:sp>
        <p:nvSpPr>
          <p:cNvPr id="4" name="Footer Placeholder 3">
            <a:extLst>
              <a:ext uri="{FF2B5EF4-FFF2-40B4-BE49-F238E27FC236}">
                <a16:creationId xmlns:a16="http://schemas.microsoft.com/office/drawing/2014/main" id="{E0CAE2C3-7D05-4293-195C-152A00B9A265}"/>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24DBBBD4-BE25-397E-91FE-F6ED2CF45854}"/>
              </a:ext>
            </a:extLst>
          </p:cNvPr>
          <p:cNvSpPr>
            <a:spLocks noGrp="1"/>
          </p:cNvSpPr>
          <p:nvPr>
            <p:ph type="sldNum" sz="quarter" idx="12"/>
          </p:nvPr>
        </p:nvSpPr>
        <p:spPr/>
        <p:txBody>
          <a:bodyPr/>
          <a:lstStyle/>
          <a:p>
            <a:fld id="{97F1D342-7E94-B940-8CBF-58B8D8706FB5}" type="slidenum">
              <a:rPr lang="en-US" smtClean="0"/>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Part 1. Continent-wide maps</a:t>
            </a:r>
          </a:p>
        </p:txBody>
      </p:sp>
      <p:sp>
        <p:nvSpPr>
          <p:cNvPr id="3" name="Date Placeholder 2">
            <a:extLst>
              <a:ext uri="{FF2B5EF4-FFF2-40B4-BE49-F238E27FC236}">
                <a16:creationId xmlns:a16="http://schemas.microsoft.com/office/drawing/2014/main" id="{2398F1D0-CD85-F69A-BA88-09A563242A1F}"/>
              </a:ext>
            </a:extLst>
          </p:cNvPr>
          <p:cNvSpPr>
            <a:spLocks noGrp="1"/>
          </p:cNvSpPr>
          <p:nvPr>
            <p:ph type="dt" sz="half" idx="10"/>
          </p:nvPr>
        </p:nvSpPr>
        <p:spPr/>
        <p:txBody>
          <a:bodyPr/>
          <a:lstStyle/>
          <a:p>
            <a:fld id="{A65C31C8-031E-40F0-9361-B4B92E110B55}" type="datetime5">
              <a:rPr lang="en-US" smtClean="0"/>
              <a:t>12-Jan-24</a:t>
            </a:fld>
            <a:endParaRPr lang="en-US"/>
          </a:p>
        </p:txBody>
      </p:sp>
      <p:sp>
        <p:nvSpPr>
          <p:cNvPr id="4" name="Footer Placeholder 3">
            <a:extLst>
              <a:ext uri="{FF2B5EF4-FFF2-40B4-BE49-F238E27FC236}">
                <a16:creationId xmlns:a16="http://schemas.microsoft.com/office/drawing/2014/main" id="{C119A5E5-B434-0917-A12E-BEFEC31028BE}"/>
              </a:ext>
            </a:extLst>
          </p:cNvPr>
          <p:cNvSpPr>
            <a:spLocks noGrp="1"/>
          </p:cNvSpPr>
          <p:nvPr>
            <p:ph type="ftr" sz="quarter" idx="11"/>
          </p:nvPr>
        </p:nvSpPr>
        <p:spPr/>
        <p:txBody>
          <a:bodyPr/>
          <a:lstStyle/>
          <a:p>
            <a:r>
              <a:rPr lang="en-US"/>
              <a:t>Infectious Disease Dynamics Group at Johns Hopkins University</a:t>
            </a:r>
          </a:p>
        </p:txBody>
      </p:sp>
      <p:sp>
        <p:nvSpPr>
          <p:cNvPr id="5" name="Slide Number Placeholder 4">
            <a:extLst>
              <a:ext uri="{FF2B5EF4-FFF2-40B4-BE49-F238E27FC236}">
                <a16:creationId xmlns:a16="http://schemas.microsoft.com/office/drawing/2014/main" id="{4AE0030A-6D2C-8602-A137-6ADB593A7AE6}"/>
              </a:ext>
            </a:extLst>
          </p:cNvPr>
          <p:cNvSpPr>
            <a:spLocks noGrp="1"/>
          </p:cNvSpPr>
          <p:nvPr>
            <p:ph type="sldNum" sz="quarter" idx="12"/>
          </p:nvPr>
        </p:nvSpPr>
        <p:spPr/>
        <p:txBody>
          <a:bodyPr/>
          <a:lstStyle/>
          <a:p>
            <a:fld id="{97F1D342-7E94-B940-8CBF-58B8D8706FB5}" type="slidenum">
              <a:rPr lang="en-US" smtClean="0"/>
              <a:t>7</a:t>
            </a:fld>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1. Distribution of mean annual incidence of suspected cholera cases, 2011-2020</a:t>
            </a:r>
          </a:p>
        </p:txBody>
      </p:sp>
      <p:pic>
        <p:nvPicPr>
          <p:cNvPr id="3" name="Picture 1" descr="/home/cholerapipelinerestmp/postprocess/figures/postprocessing_fig_1.png"/>
          <p:cNvPicPr>
            <a:picLocks noGrp="1" noChangeAspect="1"/>
          </p:cNvPicPr>
          <p:nvPr/>
        </p:nvPicPr>
        <p:blipFill>
          <a:blip r:embed="rId3"/>
          <a:stretch>
            <a:fillRect/>
          </a:stretch>
        </p:blipFill>
        <p:spPr bwMode="auto">
          <a:xfrm>
            <a:off x="3200400" y="1816100"/>
            <a:ext cx="5791200" cy="4343400"/>
          </a:xfrm>
          <a:prstGeom prst="rect">
            <a:avLst/>
          </a:prstGeom>
          <a:noFill/>
          <a:ln w="9525">
            <a:noFill/>
            <a:headEnd/>
            <a:tailEnd/>
          </a:ln>
        </p:spPr>
      </p:pic>
      <p:sp>
        <p:nvSpPr>
          <p:cNvPr id="4" name="Date Placeholder 3">
            <a:extLst>
              <a:ext uri="{FF2B5EF4-FFF2-40B4-BE49-F238E27FC236}">
                <a16:creationId xmlns:a16="http://schemas.microsoft.com/office/drawing/2014/main" id="{9049534B-F23A-B9A0-C02F-2FF4435C32DF}"/>
              </a:ext>
            </a:extLst>
          </p:cNvPr>
          <p:cNvSpPr>
            <a:spLocks noGrp="1"/>
          </p:cNvSpPr>
          <p:nvPr>
            <p:ph type="dt" sz="half" idx="10"/>
          </p:nvPr>
        </p:nvSpPr>
        <p:spPr/>
        <p:txBody>
          <a:bodyPr/>
          <a:lstStyle/>
          <a:p>
            <a:fld id="{083ABCAE-76EF-4238-8E96-02076D5F35BB}" type="datetime5">
              <a:rPr lang="en-US" smtClean="0"/>
              <a:t>12-Jan-24</a:t>
            </a:fld>
            <a:endParaRPr lang="en-US"/>
          </a:p>
        </p:txBody>
      </p:sp>
      <p:sp>
        <p:nvSpPr>
          <p:cNvPr id="5" name="Footer Placeholder 4">
            <a:extLst>
              <a:ext uri="{FF2B5EF4-FFF2-40B4-BE49-F238E27FC236}">
                <a16:creationId xmlns:a16="http://schemas.microsoft.com/office/drawing/2014/main" id="{328E11C9-F76B-766D-61BA-227B5470375D}"/>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2CEC16BD-92ED-8584-7420-468D28FD41AA}"/>
              </a:ext>
            </a:extLst>
          </p:cNvPr>
          <p:cNvSpPr>
            <a:spLocks noGrp="1"/>
          </p:cNvSpPr>
          <p:nvPr>
            <p:ph type="sldNum" sz="quarter" idx="12"/>
          </p:nvPr>
        </p:nvSpPr>
        <p:spPr/>
        <p:txBody>
          <a:bodyPr/>
          <a:lstStyle/>
          <a:p>
            <a:fld id="{97F1D342-7E94-B940-8CBF-58B8D8706FB5}" type="slidenum">
              <a:rPr lang="en-US" smtClean="0"/>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BA28A-C77B-E04C-D170-D440E703D84F}"/>
              </a:ext>
            </a:extLst>
          </p:cNvPr>
          <p:cNvSpPr>
            <a:spLocks noGrp="1"/>
          </p:cNvSpPr>
          <p:nvPr>
            <p:ph type="title"/>
          </p:nvPr>
        </p:nvSpPr>
        <p:spPr/>
        <p:txBody>
          <a:bodyPr/>
          <a:lstStyle/>
          <a:p>
            <a:pPr marL="0" lvl="0" indent="0">
              <a:buNone/>
            </a:pPr>
            <a:r>
              <a:t>Figure 2. Changes in mean annual incidence rate</a:t>
            </a:r>
          </a:p>
        </p:txBody>
      </p:sp>
      <p:pic>
        <p:nvPicPr>
          <p:cNvPr id="3" name="Picture 1" descr="/home/cholerapipelinerestmp/postprocess/figures/postprocessing_fig_2.png"/>
          <p:cNvPicPr>
            <a:picLocks noGrp="1" noChangeAspect="1"/>
          </p:cNvPicPr>
          <p:nvPr/>
        </p:nvPicPr>
        <p:blipFill>
          <a:blip r:embed="rId3"/>
          <a:stretch>
            <a:fillRect/>
          </a:stretch>
        </p:blipFill>
        <p:spPr bwMode="auto">
          <a:xfrm>
            <a:off x="1752600" y="1816100"/>
            <a:ext cx="8686800" cy="4343400"/>
          </a:xfrm>
          <a:prstGeom prst="rect">
            <a:avLst/>
          </a:prstGeom>
          <a:noFill/>
          <a:ln w="9525">
            <a:noFill/>
            <a:headEnd/>
            <a:tailEnd/>
          </a:ln>
        </p:spPr>
      </p:pic>
      <p:sp>
        <p:nvSpPr>
          <p:cNvPr id="4" name="Date Placeholder 3">
            <a:extLst>
              <a:ext uri="{FF2B5EF4-FFF2-40B4-BE49-F238E27FC236}">
                <a16:creationId xmlns:a16="http://schemas.microsoft.com/office/drawing/2014/main" id="{7B432DA8-FFD3-4AFF-21D2-18A26A6125A7}"/>
              </a:ext>
            </a:extLst>
          </p:cNvPr>
          <p:cNvSpPr>
            <a:spLocks noGrp="1"/>
          </p:cNvSpPr>
          <p:nvPr>
            <p:ph type="dt" sz="half" idx="10"/>
          </p:nvPr>
        </p:nvSpPr>
        <p:spPr/>
        <p:txBody>
          <a:bodyPr/>
          <a:lstStyle/>
          <a:p>
            <a:fld id="{66E95EA1-8A8D-4E3D-9102-13521022313F}" type="datetime5">
              <a:rPr lang="en-US" smtClean="0"/>
              <a:t>12-Jan-24</a:t>
            </a:fld>
            <a:endParaRPr lang="en-US"/>
          </a:p>
        </p:txBody>
      </p:sp>
      <p:sp>
        <p:nvSpPr>
          <p:cNvPr id="5" name="Footer Placeholder 4">
            <a:extLst>
              <a:ext uri="{FF2B5EF4-FFF2-40B4-BE49-F238E27FC236}">
                <a16:creationId xmlns:a16="http://schemas.microsoft.com/office/drawing/2014/main" id="{186514EA-14A0-54F8-5421-37C85AC99A6B}"/>
              </a:ext>
            </a:extLst>
          </p:cNvPr>
          <p:cNvSpPr>
            <a:spLocks noGrp="1"/>
          </p:cNvSpPr>
          <p:nvPr>
            <p:ph type="ftr" sz="quarter" idx="11"/>
          </p:nvPr>
        </p:nvSpPr>
        <p:spPr/>
        <p:txBody>
          <a:bodyPr/>
          <a:lstStyle/>
          <a:p>
            <a:r>
              <a:rPr lang="en-US"/>
              <a:t>Infectious Disease Dynamics Group at Johns Hopkins University</a:t>
            </a:r>
          </a:p>
        </p:txBody>
      </p:sp>
      <p:sp>
        <p:nvSpPr>
          <p:cNvPr id="6" name="Slide Number Placeholder 5">
            <a:extLst>
              <a:ext uri="{FF2B5EF4-FFF2-40B4-BE49-F238E27FC236}">
                <a16:creationId xmlns:a16="http://schemas.microsoft.com/office/drawing/2014/main" id="{5A8AB61F-F548-07CE-145F-E04932C13DD4}"/>
              </a:ext>
            </a:extLst>
          </p:cNvPr>
          <p:cNvSpPr>
            <a:spLocks noGrp="1"/>
          </p:cNvSpPr>
          <p:nvPr>
            <p:ph type="sldNum" sz="quarter" idx="12"/>
          </p:nvPr>
        </p:nvSpPr>
        <p:spPr/>
        <p:txBody>
          <a:bodyPr/>
          <a:lstStyle/>
          <a:p>
            <a:fld id="{97F1D342-7E94-B940-8CBF-58B8D8706FB5}" type="slidenum">
              <a:rPr lang="en-US" smtClean="0"/>
              <a:t>9</a:t>
            </a:fld>
            <a:endParaRPr lang="en-US"/>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plate" id="{0D3EDFD2-F5B6-443C-82FF-84D4846F2407}" vid="{97870639-DD13-4A9B-A092-B2261D4FF6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2778</Words>
  <Application>Microsoft Office PowerPoint</Application>
  <PresentationFormat>Widescreen</PresentationFormat>
  <Paragraphs>233</Paragraphs>
  <Slides>24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Office Theme</vt:lpstr>
      <vt:lpstr>Changes in the burden of cholera in Africa from 2011 to 2020</vt:lpstr>
      <vt:lpstr>Introduction</vt:lpstr>
      <vt:lpstr>Who will use these maps?</vt:lpstr>
      <vt:lpstr>How will these maps be used?</vt:lpstr>
      <vt:lpstr>Why did we contact you?</vt:lpstr>
      <vt:lpstr>Presentation Outline</vt:lpstr>
      <vt:lpstr>Part 1. Continent-wide maps</vt:lpstr>
      <vt:lpstr>Figure 1. Distribution of mean annual incidence of suspected cholera cases, 2011-2020</vt:lpstr>
      <vt:lpstr>Figure 2. Changes in mean annual incidence rate</vt:lpstr>
      <vt:lpstr>Figure 3. Population at risk, 2016-2020</vt:lpstr>
      <vt:lpstr>Figure 4 Stability of risk classification across 2011-2015 and 2016-2020</vt:lpstr>
      <vt:lpstr>Part 2. Focus on: Zambia</vt:lpstr>
      <vt:lpstr>Figure 5. Mean annual incident cases: Zambia</vt:lpstr>
      <vt:lpstr>Figure 6. Incidence rate ratio from 2016-2020 to 2011-2015: Zambia</vt:lpstr>
      <vt:lpstr>Figure 7. Changes in mean annual incidence rate: Zambia</vt:lpstr>
      <vt:lpstr>Figure 8. Second administrative level districts by incidence risk category: Zambia</vt:lpstr>
      <vt:lpstr>Figure 9. Population by incidence risk category and time period</vt:lpstr>
      <vt:lpstr>Table 1. Number of people at the second administrative level in Zambia living in different cholera risk categories per time period</vt:lpstr>
      <vt:lpstr>Figure 10. Stability of risk classification across 2011-2015 to 2016-2020</vt:lpstr>
      <vt:lpstr>Part 3. Data coverage in Zambia</vt:lpstr>
      <vt:lpstr>Figure 11. Country-specific data coverage map across 2011-2015 to 2016-2020</vt:lpstr>
      <vt:lpstr>Table 2. Number of data points by year for Zambia</vt:lpstr>
      <vt:lpstr>Part 4. Model Fit for Zambia</vt:lpstr>
      <vt:lpstr>Figure 12. Observed cases versus modeled cases across 2011-2015 and 2016-2020</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emplate>template</Template>
  <TotalTime>0</TotalTime>
  <Words>20</Words>
  <Application>Microsoft Office PowerPoint</Application>
  <PresentationFormat>Widescreen</PresentationFormat>
  <Paragraphs>6</Paragraphs>
  <Slides>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Changes in the burden of cholera in Africa from 2011 to 2020</dc:title>
  <dc:creator>Infectious Disease Dynamics Group at Johns Hopkins University</dc:creator>
  <cp:keywords/>
  <cp:lastModifiedBy>Qulu Zheng</cp:lastModifiedBy>
  <cp:revision>1</cp:revision>
  <dcterms:created xsi:type="dcterms:W3CDTF">2024-01-12T19:01:21Z</dcterms:created>
  <dcterms:modified xsi:type="dcterms:W3CDTF">2024-01-12T19:03:48Z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ate">
    <vt:lpwstr>Last update 12 Jan 24</vt:lpwstr>
  </property>
  <property fmtid="{D5CDD505-2E9C-101B-9397-08002B2CF9AE}" pid="3" name="output">
    <vt:lpwstr/>
  </property>
  <property fmtid="{D5CDD505-2E9C-101B-9397-08002B2CF9AE}" pid="4" name="params">
    <vt:lpwstr/>
  </property>
  <property fmtid="{D5CDD505-2E9C-101B-9397-08002B2CF9AE}" pid="5" name="subtitle">
    <vt:lpwstr>Country focus: Zambia</vt:lpwstr>
  </property>
</Properties>
</file>